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8" r:id="rId2"/>
    <p:sldId id="284" r:id="rId3"/>
    <p:sldId id="285" r:id="rId4"/>
    <p:sldId id="286" r:id="rId5"/>
    <p:sldId id="287" r:id="rId6"/>
    <p:sldId id="288" r:id="rId7"/>
    <p:sldId id="294" r:id="rId8"/>
    <p:sldId id="289" r:id="rId9"/>
    <p:sldId id="290" r:id="rId10"/>
    <p:sldId id="291" r:id="rId11"/>
    <p:sldId id="295"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71" autoAdjust="0"/>
    <p:restoredTop sz="80690" autoAdjust="0"/>
  </p:normalViewPr>
  <p:slideViewPr>
    <p:cSldViewPr snapToGrid="0">
      <p:cViewPr>
        <p:scale>
          <a:sx n="100" d="100"/>
          <a:sy n="100" d="100"/>
        </p:scale>
        <p:origin x="-72" y="1362"/>
      </p:cViewPr>
      <p:guideLst>
        <p:guide orient="horz" pos="2160"/>
        <p:guide pos="3840"/>
      </p:guideLst>
    </p:cSldViewPr>
  </p:slideViewPr>
  <p:notesTextViewPr>
    <p:cViewPr>
      <p:scale>
        <a:sx n="125" d="100"/>
        <a:sy n="125" d="100"/>
      </p:scale>
      <p:origin x="0" y="0"/>
    </p:cViewPr>
  </p:notesTextViewPr>
  <p:notesViewPr>
    <p:cSldViewPr snapToGrid="0">
      <p:cViewPr varScale="1">
        <p:scale>
          <a:sx n="68" d="100"/>
          <a:sy n="68" d="100"/>
        </p:scale>
        <p:origin x="2808"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pPr/>
              <a:t>5/2/2018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pPr/>
              <a:t>‹#›</a:t>
            </a:fld>
            <a:endParaRPr/>
          </a:p>
        </p:txBody>
      </p:sp>
    </p:spTree>
    <p:extLst>
      <p:ext uri="{BB962C8B-B14F-4D97-AF65-F5344CB8AC3E}">
        <p14:creationId xmlns=""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pPr/>
              <a:t>5/2/2018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pPr/>
              <a:t>‹#›</a:t>
            </a:fld>
            <a:endParaRPr/>
          </a:p>
        </p:txBody>
      </p:sp>
    </p:spTree>
    <p:extLst>
      <p:ext uri="{BB962C8B-B14F-4D97-AF65-F5344CB8AC3E}">
        <p14:creationId xmlns=""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pPr/>
              <a:t>1</a:t>
            </a:fld>
            <a:endParaRPr lang="en-US"/>
          </a:p>
        </p:txBody>
      </p:sp>
    </p:spTree>
    <p:extLst>
      <p:ext uri="{BB962C8B-B14F-4D97-AF65-F5344CB8AC3E}">
        <p14:creationId xmlns=""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Allergy is often life threatening and intolerance is uncomfortable.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4</a:t>
            </a:fld>
            <a:endParaRPr lang="en-US"/>
          </a:p>
        </p:txBody>
      </p:sp>
    </p:spTree>
    <p:extLst>
      <p:ext uri="{BB962C8B-B14F-4D97-AF65-F5344CB8AC3E}">
        <p14:creationId xmlns="" xmlns:p14="http://schemas.microsoft.com/office/powerpoint/2010/main" val="394099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know the difference.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5</a:t>
            </a:fld>
            <a:endParaRPr lang="en-US"/>
          </a:p>
        </p:txBody>
      </p:sp>
    </p:spTree>
    <p:extLst>
      <p:ext uri="{BB962C8B-B14F-4D97-AF65-F5344CB8AC3E}">
        <p14:creationId xmlns="" xmlns:p14="http://schemas.microsoft.com/office/powerpoint/2010/main" val="1602107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person will react differently and each reaction can vary.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6</a:t>
            </a:fld>
            <a:endParaRPr lang="en-US"/>
          </a:p>
        </p:txBody>
      </p:sp>
    </p:spTree>
    <p:extLst>
      <p:ext uri="{BB962C8B-B14F-4D97-AF65-F5344CB8AC3E}">
        <p14:creationId xmlns="" xmlns:p14="http://schemas.microsoft.com/office/powerpoint/2010/main" val="3209072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 person knows they are going into anaphylaxis call 911 immediately. Also, try to find out what the food item was. </a:t>
            </a:r>
          </a:p>
          <a:p>
            <a:endParaRPr lang="en-US" baseline="0" dirty="0" smtClean="0"/>
          </a:p>
          <a:p>
            <a:r>
              <a:rPr lang="en-US" baseline="0" dirty="0" smtClean="0"/>
              <a:t>Often a person can have a secondary reaction after the initial reaction subsides. Watch for this and repeat the emergency steps if needed.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7</a:t>
            </a:fld>
            <a:endParaRPr lang="en-US"/>
          </a:p>
        </p:txBody>
      </p:sp>
    </p:spTree>
    <p:extLst>
      <p:ext uri="{BB962C8B-B14F-4D97-AF65-F5344CB8AC3E}">
        <p14:creationId xmlns="" xmlns:p14="http://schemas.microsoft.com/office/powerpoint/2010/main" val="278812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Analogs and additives</a:t>
            </a:r>
            <a:r>
              <a:rPr lang="en-US" baseline="0" dirty="0" smtClean="0"/>
              <a:t> can have allergens in them. Often not labeled as such.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8</a:t>
            </a:fld>
            <a:endParaRPr lang="en-US"/>
          </a:p>
        </p:txBody>
      </p:sp>
    </p:spTree>
    <p:extLst>
      <p:ext uri="{BB962C8B-B14F-4D97-AF65-F5344CB8AC3E}">
        <p14:creationId xmlns="" xmlns:p14="http://schemas.microsoft.com/office/powerpoint/2010/main" val="119359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believe additives can enhance or increase allergy reactions.</a:t>
            </a:r>
            <a:r>
              <a:rPr lang="en-US" baseline="0" dirty="0" smtClean="0"/>
              <a:t> </a:t>
            </a:r>
          </a:p>
          <a:p>
            <a:endParaRPr lang="en-US" baseline="0" dirty="0" smtClean="0"/>
          </a:p>
          <a:p>
            <a:r>
              <a:rPr lang="en-US" baseline="0" dirty="0" smtClean="0"/>
              <a:t>Important to know that additives can also cause allergic reactions. </a:t>
            </a:r>
          </a:p>
          <a:p>
            <a:endParaRPr lang="en-US" baseline="0" dirty="0" smtClean="0"/>
          </a:p>
          <a:p>
            <a:r>
              <a:rPr lang="en-US" baseline="0" dirty="0" smtClean="0"/>
              <a:t>Sometimes not labeled in familiar ways and that can be dangerous. </a:t>
            </a:r>
          </a:p>
          <a:p>
            <a:r>
              <a:rPr lang="en-US" baseline="0" dirty="0" smtClean="0"/>
              <a:t>Laws now require any additive with typical allergens to be labeled as such. </a:t>
            </a:r>
          </a:p>
        </p:txBody>
      </p:sp>
      <p:sp>
        <p:nvSpPr>
          <p:cNvPr id="4" name="Slide Number Placeholder 3"/>
          <p:cNvSpPr>
            <a:spLocks noGrp="1"/>
          </p:cNvSpPr>
          <p:nvPr>
            <p:ph type="sldNum" sz="quarter" idx="10"/>
          </p:nvPr>
        </p:nvSpPr>
        <p:spPr/>
        <p:txBody>
          <a:bodyPr/>
          <a:lstStyle/>
          <a:p>
            <a:fld id="{77542409-6A04-4DC6-AC3A-D3758287A8F2}" type="slidenum">
              <a:rPr lang="en-US" smtClean="0"/>
              <a:pPr/>
              <a:t>9</a:t>
            </a:fld>
            <a:endParaRPr lang="en-US"/>
          </a:p>
        </p:txBody>
      </p:sp>
    </p:spTree>
    <p:extLst>
      <p:ext uri="{BB962C8B-B14F-4D97-AF65-F5344CB8AC3E}">
        <p14:creationId xmlns="" xmlns:p14="http://schemas.microsoft.com/office/powerpoint/2010/main" val="2962352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Peanuts are</a:t>
            </a:r>
            <a:r>
              <a:rPr lang="en-US" baseline="0" dirty="0" smtClean="0"/>
              <a:t> a legume that is why they are separate from tree nuts. Some seeds are actually considered tree nuts and vice versa. Important to know the difference and to understand someone’s true allergy </a:t>
            </a:r>
          </a:p>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10</a:t>
            </a:fld>
            <a:endParaRPr lang="en-US"/>
          </a:p>
        </p:txBody>
      </p:sp>
    </p:spTree>
    <p:extLst>
      <p:ext uri="{BB962C8B-B14F-4D97-AF65-F5344CB8AC3E}">
        <p14:creationId xmlns="" xmlns:p14="http://schemas.microsoft.com/office/powerpoint/2010/main" val="2178042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the students be the teachers. They will  research and create a presentation on their chosen or assigned allergen and then present to the class.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11</a:t>
            </a:fld>
            <a:endParaRPr lang="en-US"/>
          </a:p>
        </p:txBody>
      </p:sp>
    </p:spTree>
    <p:extLst>
      <p:ext uri="{BB962C8B-B14F-4D97-AF65-F5344CB8AC3E}">
        <p14:creationId xmlns="" xmlns:p14="http://schemas.microsoft.com/office/powerpoint/2010/main" val="177530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 xmlns:p14="http://schemas.microsoft.com/office/powerpoint/2010/main" val="6987310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Vertical Text Placeholder 2"/>
          <p:cNvSpPr>
            <a:spLocks noGrp="1"/>
          </p:cNvSpPr>
          <p:nvPr>
            <p:ph type="body" orient="vert" idx="1"/>
          </p:nvPr>
        </p:nvSpPr>
        <p:spPr/>
        <p:txBody>
          <a:bodyPr vert="eaVert"/>
          <a:lstStyle>
            <a:lvl1pPr>
              <a:defRPr sz="3600"/>
            </a:lvl1pPr>
            <a:lvl2pPr>
              <a:defRPr sz="3200"/>
            </a:lvl2pPr>
            <a:lvl3pPr>
              <a:defRPr sz="24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5/2/2018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7207092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normAutofit/>
          </a:bodyPr>
          <a:lstStyle>
            <a:lvl1pPr>
              <a:defRPr sz="4000"/>
            </a:lvl1pPr>
          </a:lstStyle>
          <a:p>
            <a:r>
              <a:rPr lang="en-US" dirty="0" smtClean="0"/>
              <a:t>Click to edit Master title style</a:t>
            </a:r>
            <a:endParaRPr dirty="0"/>
          </a:p>
        </p:txBody>
      </p:sp>
      <p:sp>
        <p:nvSpPr>
          <p:cNvPr id="3" name="Vertical Text Placeholder 2"/>
          <p:cNvSpPr>
            <a:spLocks noGrp="1"/>
          </p:cNvSpPr>
          <p:nvPr>
            <p:ph type="body" orient="vert" idx="1"/>
          </p:nvPr>
        </p:nvSpPr>
        <p:spPr>
          <a:xfrm>
            <a:off x="838200" y="190500"/>
            <a:ext cx="7734300" cy="5986463"/>
          </a:xfrm>
        </p:spPr>
        <p:txBody>
          <a:bodyPr vert="eaVert"/>
          <a:lstStyle>
            <a:lvl1pPr>
              <a:defRPr sz="3200"/>
            </a:lvl1pPr>
            <a:lvl2pPr>
              <a:defRPr sz="2800"/>
            </a:lvl2pPr>
            <a:lvl3pPr>
              <a:defRPr sz="24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5/2/2018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10210142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5/2/2018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34051168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 xmlns:p14="http://schemas.microsoft.com/office/powerpoint/2010/main" val="12898942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sz="half" idx="1"/>
          </p:nvPr>
        </p:nvSpPr>
        <p:spPr>
          <a:xfrm>
            <a:off x="1409700" y="1556281"/>
            <a:ext cx="4610099" cy="4620682"/>
          </a:xfrm>
        </p:spPr>
        <p:txBody>
          <a:bodyPr/>
          <a:lstStyle>
            <a:lvl1pPr>
              <a:defRPr sz="3600"/>
            </a:lvl1pPr>
            <a:lvl2pPr>
              <a:defRPr sz="2800"/>
            </a:lvl2pPr>
            <a:lvl3pPr>
              <a:defRPr sz="24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3600"/>
            </a:lvl1pPr>
            <a:lvl2pPr>
              <a:defRPr sz="2800"/>
            </a:lvl2pPr>
            <a:lvl3pPr>
              <a:defRPr sz="24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5/2/2018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27816878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Text Placeholder 2"/>
          <p:cNvSpPr>
            <a:spLocks noGrp="1"/>
          </p:cNvSpPr>
          <p:nvPr>
            <p:ph type="body" idx="1"/>
          </p:nvPr>
        </p:nvSpPr>
        <p:spPr>
          <a:xfrm>
            <a:off x="1409699" y="1554480"/>
            <a:ext cx="4608576" cy="823912"/>
          </a:xfrm>
        </p:spPr>
        <p:txBody>
          <a:bodyPr anchor="b">
            <a:noAutofit/>
          </a:bodyPr>
          <a:lstStyle>
            <a:lvl1pPr marL="0" indent="0">
              <a:spcBef>
                <a:spcPts val="0"/>
              </a:spcBef>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Autofit/>
          </a:bodyPr>
          <a:lstStyle>
            <a:lvl1pPr marL="0" indent="0">
              <a:spcBef>
                <a:spcPts val="0"/>
              </a:spcBef>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p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5/2/2018</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282718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5" name="Slide Number Placeholder 4"/>
          <p:cNvSpPr>
            <a:spLocks noGrp="1"/>
          </p:cNvSpPr>
          <p:nvPr>
            <p:ph type="sldNum" sz="quarter" idx="12"/>
          </p:nvPr>
        </p:nvSpPr>
        <p:spPr/>
        <p:txBody>
          <a:bodyPr/>
          <a:lstStyle/>
          <a:p>
            <a:fld id="{9CD8D479-8942-46E8-A226-A4E01F7A105C}" type="slidenum">
              <a:rPr/>
              <a:p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5/2/2018</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24658775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p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5/2/2018</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11073937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a:xfrm>
            <a:off x="1409699" y="915923"/>
            <a:ext cx="5216979" cy="5065776"/>
          </a:xfrm>
        </p:spPr>
        <p:txBody>
          <a:bodyPr/>
          <a:lstStyle>
            <a:lvl1pPr>
              <a:defRPr sz="32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5/2/2018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30235495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normAutofit/>
          </a:bodyPr>
          <a:lstStyle>
            <a:lvl1pPr>
              <a:defRPr sz="4000"/>
            </a:lvl1pPr>
          </a:lstStyle>
          <a:p>
            <a:r>
              <a:rPr lang="en-US" dirty="0"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5/2/2018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 xmlns:p14="http://schemas.microsoft.com/office/powerpoint/2010/main" val="2164224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5/2/2018</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fsmi.org/ResourceOverview.aspx?ID=45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time_continue=103&amp;v=sMEvRVKOEc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kahoot.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Allergens</a:t>
            </a:r>
            <a:endParaRPr lang="en-US" dirty="0"/>
          </a:p>
        </p:txBody>
      </p:sp>
      <p:sp>
        <p:nvSpPr>
          <p:cNvPr id="3" name="Subtitle 2"/>
          <p:cNvSpPr>
            <a:spLocks noGrp="1"/>
          </p:cNvSpPr>
          <p:nvPr>
            <p:ph type="subTitle" idx="1"/>
          </p:nvPr>
        </p:nvSpPr>
        <p:spPr/>
        <p:txBody>
          <a:bodyPr/>
          <a:lstStyle/>
          <a:p>
            <a:r>
              <a:rPr lang="en-US" dirty="0"/>
              <a:t>Subtitle</a:t>
            </a:r>
          </a:p>
        </p:txBody>
      </p:sp>
      <p:sp>
        <p:nvSpPr>
          <p:cNvPr id="4" name="Rectangle 3"/>
          <p:cNvSpPr/>
          <p:nvPr/>
        </p:nvSpPr>
        <p:spPr>
          <a:xfrm>
            <a:off x="3372893" y="6028723"/>
            <a:ext cx="3070071" cy="246221"/>
          </a:xfrm>
          <a:prstGeom prst="rect">
            <a:avLst/>
          </a:prstGeom>
        </p:spPr>
        <p:txBody>
          <a:bodyPr wrap="none">
            <a:spAutoFit/>
          </a:bodyPr>
          <a:lstStyle/>
          <a:p>
            <a:r>
              <a:rPr lang="en-US" sz="1000" dirty="0" smtClean="0"/>
              <a:t>Submitted to KCCTE Resource Library by: Kayla Taylor</a:t>
            </a:r>
            <a:endParaRPr lang="en-US" sz="1000" dirty="0"/>
          </a:p>
        </p:txBody>
      </p:sp>
      <p:pic>
        <p:nvPicPr>
          <p:cNvPr id="5" name="Picture 4"/>
          <p:cNvPicPr/>
          <p:nvPr/>
        </p:nvPicPr>
        <p:blipFill>
          <a:blip r:embed="rId3" cstate="print"/>
          <a:stretch>
            <a:fillRect/>
          </a:stretch>
        </p:blipFill>
        <p:spPr>
          <a:xfrm>
            <a:off x="2119184" y="6138785"/>
            <a:ext cx="5943600" cy="445770"/>
          </a:xfrm>
          <a:prstGeom prst="rect">
            <a:avLst/>
          </a:prstGeom>
        </p:spPr>
      </p:pic>
    </p:spTree>
    <p:extLst>
      <p:ext uri="{BB962C8B-B14F-4D97-AF65-F5344CB8AC3E}">
        <p14:creationId xmlns="" xmlns:p14="http://schemas.microsoft.com/office/powerpoint/2010/main" val="42615469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Eight</a:t>
            </a:r>
            <a:endParaRPr lang="en-US" dirty="0"/>
          </a:p>
        </p:txBody>
      </p:sp>
      <p:sp>
        <p:nvSpPr>
          <p:cNvPr id="3" name="Content Placeholder 2"/>
          <p:cNvSpPr>
            <a:spLocks noGrp="1"/>
          </p:cNvSpPr>
          <p:nvPr>
            <p:ph idx="1"/>
          </p:nvPr>
        </p:nvSpPr>
        <p:spPr/>
        <p:txBody>
          <a:bodyPr>
            <a:normAutofit lnSpcReduction="10000"/>
          </a:bodyPr>
          <a:lstStyle/>
          <a:p>
            <a:r>
              <a:rPr lang="en-US" dirty="0" smtClean="0"/>
              <a:t>Wheat</a:t>
            </a:r>
          </a:p>
          <a:p>
            <a:r>
              <a:rPr lang="en-US" dirty="0" smtClean="0"/>
              <a:t>Eggs</a:t>
            </a:r>
          </a:p>
          <a:p>
            <a:r>
              <a:rPr lang="en-US" dirty="0" smtClean="0"/>
              <a:t>Milk (dairy)</a:t>
            </a:r>
          </a:p>
          <a:p>
            <a:r>
              <a:rPr lang="en-US" dirty="0" smtClean="0"/>
              <a:t>Soy</a:t>
            </a:r>
          </a:p>
          <a:p>
            <a:r>
              <a:rPr lang="en-US" dirty="0" smtClean="0"/>
              <a:t>Peanuts</a:t>
            </a:r>
          </a:p>
          <a:p>
            <a:r>
              <a:rPr lang="en-US" dirty="0" smtClean="0"/>
              <a:t>Fish</a:t>
            </a:r>
          </a:p>
          <a:p>
            <a:r>
              <a:rPr lang="en-US" dirty="0" smtClean="0"/>
              <a:t>Shellfish</a:t>
            </a:r>
          </a:p>
          <a:p>
            <a:r>
              <a:rPr lang="en-US" dirty="0" err="1" smtClean="0"/>
              <a:t>Treenuts</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10</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information</a:t>
            </a:r>
            <a:endParaRPr lang="en-US" dirty="0"/>
          </a:p>
        </p:txBody>
      </p:sp>
      <p:sp>
        <p:nvSpPr>
          <p:cNvPr id="3" name="Content Placeholder 2"/>
          <p:cNvSpPr>
            <a:spLocks noGrp="1"/>
          </p:cNvSpPr>
          <p:nvPr>
            <p:ph idx="1"/>
          </p:nvPr>
        </p:nvSpPr>
        <p:spPr/>
        <p:txBody>
          <a:bodyPr/>
          <a:lstStyle/>
          <a:p>
            <a:r>
              <a:rPr lang="en-US" dirty="0" smtClean="0"/>
              <a:t>This is where students will present their presentation or poster on each allergen. </a:t>
            </a:r>
          </a:p>
          <a:p>
            <a:r>
              <a:rPr lang="en-US" dirty="0" smtClean="0"/>
              <a:t>Add their slides here, upload or screen shot their poster.</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 xmlns:p14="http://schemas.microsoft.com/office/powerpoint/2010/main" val="25287152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National Food Service Management Institute. University of Mississippi. (2014). Retrieved March 1, 2018, from </a:t>
            </a:r>
            <a:r>
              <a:rPr lang="en-US" dirty="0">
                <a:hlinkClick r:id="rId2"/>
              </a:rPr>
              <a:t>http://</a:t>
            </a:r>
            <a:r>
              <a:rPr lang="en-US" dirty="0" smtClean="0">
                <a:hlinkClick r:id="rId2"/>
              </a:rPr>
              <a:t>www.nfsmi.org/ResourceOverview.aspx?ID=452</a:t>
            </a:r>
            <a:endParaRPr lang="en-US" dirty="0" smtClean="0"/>
          </a:p>
          <a:p>
            <a:r>
              <a:rPr lang="en-US" dirty="0"/>
              <a:t>Food Allergy and Research Education. (2017, May 30). Food for Thought Video Series. Retrieved March 7</a:t>
            </a:r>
            <a:r>
              <a:rPr lang="en-US" dirty="0" smtClean="0"/>
              <a:t>, </a:t>
            </a:r>
            <a:r>
              <a:rPr lang="en-US" dirty="0"/>
              <a:t>2018, from https://www.foodallergy.org/education-awareness/food-for-thought-video-series</a:t>
            </a:r>
          </a:p>
        </p:txBody>
      </p:sp>
      <p:sp>
        <p:nvSpPr>
          <p:cNvPr id="4" name="Slide Number Placeholder 3"/>
          <p:cNvSpPr>
            <a:spLocks noGrp="1"/>
          </p:cNvSpPr>
          <p:nvPr>
            <p:ph type="sldNum" sz="quarter" idx="12"/>
          </p:nvPr>
        </p:nvSpPr>
        <p:spPr/>
        <p:txBody>
          <a:bodyPr/>
          <a:lstStyle/>
          <a:p>
            <a:fld id="{9CD8D479-8942-46E8-A226-A4E01F7A105C}" type="slidenum">
              <a:rPr lang="en-US" smtClean="0"/>
              <a:pPr/>
              <a:t>12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Write the objectives in your notebook</a:t>
            </a:r>
          </a:p>
          <a:p>
            <a:pPr lvl="1"/>
            <a:r>
              <a:rPr lang="en-US" dirty="0" smtClean="0"/>
              <a:t>Analyze the role food additives play in food allergens </a:t>
            </a:r>
          </a:p>
          <a:p>
            <a:pPr lvl="1"/>
            <a:r>
              <a:rPr lang="en-US" dirty="0" smtClean="0"/>
              <a:t>Recognize and identify food allergens on nutrition labels </a:t>
            </a:r>
          </a:p>
          <a:p>
            <a:pPr lvl="1"/>
            <a:r>
              <a:rPr lang="en-US" dirty="0" smtClean="0"/>
              <a:t>Design a menu for a variety of dietary restrictions including </a:t>
            </a:r>
            <a:r>
              <a:rPr lang="en-US" sz="2800" dirty="0" smtClean="0"/>
              <a:t>but not limited to food allergies. </a:t>
            </a:r>
          </a:p>
          <a:p>
            <a:pPr lvl="1">
              <a:buNone/>
            </a:pPr>
            <a:endParaRPr lang="en-US" dirty="0" smtClean="0"/>
          </a:p>
          <a:p>
            <a:r>
              <a:rPr lang="en-US" dirty="0" smtClean="0"/>
              <a:t>Write and answer this question</a:t>
            </a:r>
          </a:p>
          <a:p>
            <a:pPr lvl="1"/>
            <a:r>
              <a:rPr lang="en-US" dirty="0" smtClean="0"/>
              <a:t>What steps do you take if you see someone having an allergic reaction?</a:t>
            </a:r>
          </a:p>
          <a:p>
            <a:pPr lvl="1"/>
            <a:endParaRPr lang="en-US" dirty="0"/>
          </a:p>
          <a:p>
            <a:pPr lvl="1"/>
            <a:r>
              <a:rPr lang="en-US" dirty="0" smtClean="0">
                <a:hlinkClick r:id="rId2"/>
              </a:rPr>
              <a:t>From a mother's point of view</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Kahoot</a:t>
            </a:r>
            <a:endParaRPr lang="en-US" dirty="0"/>
          </a:p>
        </p:txBody>
      </p:sp>
      <p:sp>
        <p:nvSpPr>
          <p:cNvPr id="3" name="Content Placeholder 2"/>
          <p:cNvSpPr>
            <a:spLocks noGrp="1"/>
          </p:cNvSpPr>
          <p:nvPr>
            <p:ph idx="1"/>
          </p:nvPr>
        </p:nvSpPr>
        <p:spPr/>
        <p:txBody>
          <a:bodyPr/>
          <a:lstStyle/>
          <a:p>
            <a:r>
              <a:rPr lang="en-US" dirty="0" smtClean="0">
                <a:hlinkClick r:id="rId2"/>
              </a:rPr>
              <a:t>Food Allergens </a:t>
            </a:r>
            <a:r>
              <a:rPr lang="en-US" dirty="0" err="1" smtClean="0">
                <a:hlinkClick r:id="rId2"/>
              </a:rPr>
              <a:t>Kahoot</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Allergy vs. Intolerance</a:t>
            </a:r>
            <a:endParaRPr lang="en-US" dirty="0"/>
          </a:p>
        </p:txBody>
      </p:sp>
      <p:sp>
        <p:nvSpPr>
          <p:cNvPr id="3" name="Content Placeholder 2"/>
          <p:cNvSpPr>
            <a:spLocks noGrp="1"/>
          </p:cNvSpPr>
          <p:nvPr>
            <p:ph idx="1"/>
          </p:nvPr>
        </p:nvSpPr>
        <p:spPr/>
        <p:txBody>
          <a:bodyPr/>
          <a:lstStyle/>
          <a:p>
            <a:r>
              <a:rPr lang="en-US" dirty="0" smtClean="0"/>
              <a:t>Allergy</a:t>
            </a:r>
          </a:p>
          <a:p>
            <a:pPr lvl="1"/>
            <a:r>
              <a:rPr lang="en-US" dirty="0"/>
              <a:t>An immune response to a food item that can be severe and exhibit a variety of symptoms.</a:t>
            </a:r>
            <a:endParaRPr lang="en-US" dirty="0" smtClean="0"/>
          </a:p>
          <a:p>
            <a:r>
              <a:rPr lang="en-US" dirty="0" smtClean="0"/>
              <a:t>Intolerance</a:t>
            </a:r>
          </a:p>
          <a:p>
            <a:pPr lvl="1"/>
            <a:r>
              <a:rPr lang="en-US" dirty="0"/>
              <a:t>Biological responses after consuming a food are usually less severe and typically digestive. </a:t>
            </a:r>
          </a:p>
        </p:txBody>
      </p:sp>
      <p:sp>
        <p:nvSpPr>
          <p:cNvPr id="4" name="Slide Number Placeholder 3"/>
          <p:cNvSpPr>
            <a:spLocks noGrp="1"/>
          </p:cNvSpPr>
          <p:nvPr>
            <p:ph type="sldNum" sz="quarter" idx="12"/>
          </p:nvPr>
        </p:nvSpPr>
        <p:spPr/>
        <p:txBody>
          <a:bodyPr/>
          <a:lstStyle/>
          <a:p>
            <a:fld id="{9CD8D479-8942-46E8-A226-A4E01F7A105C}" type="slidenum">
              <a:rPr lang="en-US" smtClean="0"/>
              <a:pPr/>
              <a:t>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contamination  </a:t>
            </a:r>
            <a:r>
              <a:rPr lang="en-US" dirty="0" err="1" smtClean="0"/>
              <a:t>vs</a:t>
            </a:r>
            <a:r>
              <a:rPr lang="en-US" dirty="0" smtClean="0"/>
              <a:t>  Cross contact</a:t>
            </a:r>
            <a:endParaRPr lang="en-US" dirty="0"/>
          </a:p>
        </p:txBody>
      </p:sp>
      <p:sp>
        <p:nvSpPr>
          <p:cNvPr id="3" name="Content Placeholder 2"/>
          <p:cNvSpPr>
            <a:spLocks noGrp="1"/>
          </p:cNvSpPr>
          <p:nvPr>
            <p:ph idx="1"/>
          </p:nvPr>
        </p:nvSpPr>
        <p:spPr/>
        <p:txBody>
          <a:bodyPr/>
          <a:lstStyle/>
          <a:p>
            <a:r>
              <a:rPr lang="en-US" dirty="0" smtClean="0"/>
              <a:t>Cross contamination</a:t>
            </a:r>
          </a:p>
          <a:p>
            <a:pPr lvl="1"/>
            <a:r>
              <a:rPr lang="en-US" dirty="0" smtClean="0"/>
              <a:t>When food comes in contact with a contaminant </a:t>
            </a:r>
          </a:p>
          <a:p>
            <a:pPr lvl="2"/>
            <a:r>
              <a:rPr lang="en-US" dirty="0" smtClean="0"/>
              <a:t>Other food</a:t>
            </a:r>
          </a:p>
          <a:p>
            <a:pPr lvl="2"/>
            <a:r>
              <a:rPr lang="en-US" dirty="0" smtClean="0"/>
              <a:t>Surface</a:t>
            </a:r>
          </a:p>
          <a:p>
            <a:pPr lvl="2"/>
            <a:r>
              <a:rPr lang="en-US" dirty="0" smtClean="0"/>
              <a:t>Tool/utensil</a:t>
            </a:r>
          </a:p>
          <a:p>
            <a:pPr lvl="2"/>
            <a:r>
              <a:rPr lang="en-US" dirty="0" smtClean="0"/>
              <a:t>Hands</a:t>
            </a:r>
          </a:p>
          <a:p>
            <a:r>
              <a:rPr lang="en-US" dirty="0" smtClean="0"/>
              <a:t>Cross contact</a:t>
            </a:r>
          </a:p>
          <a:p>
            <a:pPr lvl="1"/>
            <a:r>
              <a:rPr lang="en-US" dirty="0"/>
              <a:t>When an allergen is transferred to a food that did not originally contain the allergen.</a:t>
            </a:r>
          </a:p>
        </p:txBody>
      </p:sp>
      <p:sp>
        <p:nvSpPr>
          <p:cNvPr id="4" name="Slide Number Placeholder 3"/>
          <p:cNvSpPr>
            <a:spLocks noGrp="1"/>
          </p:cNvSpPr>
          <p:nvPr>
            <p:ph type="sldNum" sz="quarter" idx="12"/>
          </p:nvPr>
        </p:nvSpPr>
        <p:spPr/>
        <p:txBody>
          <a:bodyPr/>
          <a:lstStyle/>
          <a:p>
            <a:fld id="{9CD8D479-8942-46E8-A226-A4E01F7A105C}" type="slidenum">
              <a:rPr lang="en-US" smtClean="0"/>
              <a:pPr/>
              <a:t>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13" name="Text Placeholder 12"/>
          <p:cNvSpPr>
            <a:spLocks noGrp="1"/>
          </p:cNvSpPr>
          <p:nvPr>
            <p:ph type="body" idx="1"/>
          </p:nvPr>
        </p:nvSpPr>
        <p:spPr>
          <a:xfrm>
            <a:off x="1409699" y="1554480"/>
            <a:ext cx="9372276" cy="638002"/>
          </a:xfrm>
        </p:spPr>
        <p:txBody>
          <a:bodyPr/>
          <a:lstStyle/>
          <a:p>
            <a:r>
              <a:rPr lang="en-US" dirty="0" smtClean="0"/>
              <a:t>Most common, not comprehensive. </a:t>
            </a:r>
            <a:endParaRPr lang="en-US" dirty="0"/>
          </a:p>
        </p:txBody>
      </p:sp>
      <p:sp>
        <p:nvSpPr>
          <p:cNvPr id="14" name="Content Placeholder 13"/>
          <p:cNvSpPr>
            <a:spLocks noGrp="1"/>
          </p:cNvSpPr>
          <p:nvPr>
            <p:ph sz="half" idx="2"/>
          </p:nvPr>
        </p:nvSpPr>
        <p:spPr/>
        <p:txBody>
          <a:bodyPr>
            <a:normAutofit fontScale="92500"/>
          </a:bodyPr>
          <a:lstStyle/>
          <a:p>
            <a:r>
              <a:rPr lang="en-US" dirty="0" smtClean="0"/>
              <a:t>Hives</a:t>
            </a:r>
          </a:p>
          <a:p>
            <a:r>
              <a:rPr lang="en-US" dirty="0" smtClean="0"/>
              <a:t>Flare of eczema</a:t>
            </a:r>
          </a:p>
          <a:p>
            <a:r>
              <a:rPr lang="en-US" dirty="0" smtClean="0"/>
              <a:t>Flushed skin</a:t>
            </a:r>
          </a:p>
          <a:p>
            <a:r>
              <a:rPr lang="en-US" dirty="0" smtClean="0"/>
              <a:t>Burning, itchy or swollen eyes</a:t>
            </a:r>
          </a:p>
          <a:p>
            <a:r>
              <a:rPr lang="en-US" dirty="0" smtClean="0"/>
              <a:t>Swollen or blue lips</a:t>
            </a:r>
          </a:p>
          <a:p>
            <a:r>
              <a:rPr lang="en-US" dirty="0" smtClean="0"/>
              <a:t>Sneezing</a:t>
            </a:r>
          </a:p>
          <a:p>
            <a:r>
              <a:rPr lang="en-US" dirty="0" smtClean="0"/>
              <a:t>Wheezing or difficulty breathing</a:t>
            </a:r>
            <a:endParaRPr lang="en-US" dirty="0"/>
          </a:p>
        </p:txBody>
      </p:sp>
      <p:sp>
        <p:nvSpPr>
          <p:cNvPr id="16" name="Content Placeholder 15"/>
          <p:cNvSpPr>
            <a:spLocks noGrp="1"/>
          </p:cNvSpPr>
          <p:nvPr>
            <p:ph sz="quarter" idx="4"/>
          </p:nvPr>
        </p:nvSpPr>
        <p:spPr/>
        <p:txBody>
          <a:bodyPr/>
          <a:lstStyle/>
          <a:p>
            <a:r>
              <a:rPr lang="en-US" dirty="0" smtClean="0"/>
              <a:t>Scratchy or sore throat</a:t>
            </a:r>
          </a:p>
          <a:p>
            <a:r>
              <a:rPr lang="en-US" dirty="0" smtClean="0"/>
              <a:t>Trouble swallowing</a:t>
            </a:r>
          </a:p>
          <a:p>
            <a:r>
              <a:rPr lang="en-US" dirty="0" smtClean="0"/>
              <a:t>Nausea or vomiting</a:t>
            </a:r>
          </a:p>
          <a:p>
            <a:r>
              <a:rPr lang="en-US" dirty="0" smtClean="0"/>
              <a:t>Diarrhea </a:t>
            </a:r>
          </a:p>
          <a:p>
            <a:r>
              <a:rPr lang="en-US" dirty="0" smtClean="0"/>
              <a:t>Stomach pain</a:t>
            </a:r>
          </a:p>
          <a:p>
            <a:r>
              <a:rPr lang="en-US" dirty="0" smtClean="0"/>
              <a:t>Faint feeling</a:t>
            </a:r>
          </a:p>
          <a:p>
            <a:r>
              <a:rPr lang="en-US" dirty="0" smtClean="0"/>
              <a:t>Chest pain</a:t>
            </a:r>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if I see this happening?</a:t>
            </a:r>
            <a:endParaRPr lang="en-US" dirty="0"/>
          </a:p>
        </p:txBody>
      </p:sp>
      <p:sp>
        <p:nvSpPr>
          <p:cNvPr id="9" name="Content Placeholder 8"/>
          <p:cNvSpPr>
            <a:spLocks noGrp="1"/>
          </p:cNvSpPr>
          <p:nvPr>
            <p:ph idx="1"/>
          </p:nvPr>
        </p:nvSpPr>
        <p:spPr/>
        <p:txBody>
          <a:bodyPr>
            <a:normAutofit/>
          </a:bodyPr>
          <a:lstStyle/>
          <a:p>
            <a:r>
              <a:rPr lang="en-US" dirty="0" smtClean="0"/>
              <a:t>Call 911, follow 911 operator's instructions.</a:t>
            </a:r>
          </a:p>
          <a:p>
            <a:r>
              <a:rPr lang="en-US" dirty="0" smtClean="0"/>
              <a:t>Ask about an auto injector of epinephrine and help administer if asked to or if person is unable to do it themselves. </a:t>
            </a:r>
          </a:p>
          <a:p>
            <a:r>
              <a:rPr lang="en-US" dirty="0" smtClean="0"/>
              <a:t>Loosen tight clothing</a:t>
            </a:r>
          </a:p>
          <a:p>
            <a:r>
              <a:rPr lang="en-US" dirty="0" smtClean="0"/>
              <a:t>Turn to side if vomiting occurs</a:t>
            </a:r>
          </a:p>
          <a:p>
            <a:r>
              <a:rPr lang="en-US" dirty="0" smtClean="0"/>
              <a:t>Being chest compressions (CPR) if breathing stops and person goes unconscious</a:t>
            </a:r>
          </a:p>
          <a:p>
            <a:endParaRPr lang="en-US" dirty="0" smtClean="0"/>
          </a:p>
        </p:txBody>
      </p:sp>
      <p:sp>
        <p:nvSpPr>
          <p:cNvPr id="5" name="Slide Number Placeholder 4"/>
          <p:cNvSpPr>
            <a:spLocks noGrp="1"/>
          </p:cNvSpPr>
          <p:nvPr>
            <p:ph type="sldNum" sz="quarter" idx="12"/>
          </p:nvPr>
        </p:nvSpPr>
        <p:spPr/>
        <p:txBody>
          <a:bodyPr/>
          <a:lstStyle/>
          <a:p>
            <a:fld id="{9CD8D479-8942-46E8-A226-A4E01F7A105C}" type="slidenum">
              <a:rPr lang="en-US" smtClean="0"/>
              <a:pPr/>
              <a:t>7</a:t>
            </a:fld>
            <a:endParaRPr lang="en-US"/>
          </a:p>
        </p:txBody>
      </p:sp>
      <p:sp>
        <p:nvSpPr>
          <p:cNvPr id="6" name="Date Placeholder 5"/>
          <p:cNvSpPr>
            <a:spLocks noGrp="1"/>
          </p:cNvSpPr>
          <p:nvPr>
            <p:ph type="dt" sz="half" idx="10"/>
          </p:nvPr>
        </p:nvSpPr>
        <p:spPr/>
        <p:txBody>
          <a:bodyPr/>
          <a:lstStyle/>
          <a:p>
            <a:fld id="{93A66BA0-BF77-43AC-894A-20AD8220B887}" type="datetime1">
              <a:rPr lang="en-US" smtClean="0"/>
              <a:pPr/>
              <a:t>5/2/2018</a:t>
            </a:fld>
            <a:endParaRPr lang="en-US" dirty="0"/>
          </a:p>
        </p:txBody>
      </p:sp>
      <p:sp>
        <p:nvSpPr>
          <p:cNvPr id="7" name="Footer Placeholder 6"/>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 xmlns:p14="http://schemas.microsoft.com/office/powerpoint/2010/main" val="3439084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Analogs and Additives</a:t>
            </a:r>
            <a:endParaRPr lang="en-US" dirty="0"/>
          </a:p>
        </p:txBody>
      </p:sp>
      <p:sp>
        <p:nvSpPr>
          <p:cNvPr id="3" name="Content Placeholder 2"/>
          <p:cNvSpPr>
            <a:spLocks noGrp="1"/>
          </p:cNvSpPr>
          <p:nvPr>
            <p:ph idx="1"/>
          </p:nvPr>
        </p:nvSpPr>
        <p:spPr/>
        <p:txBody>
          <a:bodyPr/>
          <a:lstStyle/>
          <a:p>
            <a:r>
              <a:rPr lang="en-US" dirty="0" smtClean="0"/>
              <a:t>Analogs</a:t>
            </a:r>
          </a:p>
          <a:p>
            <a:pPr lvl="1"/>
            <a:r>
              <a:rPr lang="en-US" dirty="0"/>
              <a:t>Natural or artificial substance used instead of another food component. </a:t>
            </a:r>
            <a:endParaRPr lang="en-US" dirty="0" smtClean="0"/>
          </a:p>
          <a:p>
            <a:r>
              <a:rPr lang="en-US" dirty="0" smtClean="0"/>
              <a:t>Additives</a:t>
            </a:r>
          </a:p>
          <a:p>
            <a:pPr lvl="1"/>
            <a:r>
              <a:rPr lang="en-US" dirty="0"/>
              <a:t>Substance added to a food product to change a characteristic.</a:t>
            </a:r>
          </a:p>
        </p:txBody>
      </p:sp>
      <p:sp>
        <p:nvSpPr>
          <p:cNvPr id="4" name="Slide Number Placeholder 3"/>
          <p:cNvSpPr>
            <a:spLocks noGrp="1"/>
          </p:cNvSpPr>
          <p:nvPr>
            <p:ph type="sldNum" sz="quarter" idx="12"/>
          </p:nvPr>
        </p:nvSpPr>
        <p:spPr/>
        <p:txBody>
          <a:bodyPr/>
          <a:lstStyle/>
          <a:p>
            <a:fld id="{9CD8D479-8942-46E8-A226-A4E01F7A105C}" type="slidenum">
              <a:rPr lang="en-US" smtClean="0"/>
              <a:pPr/>
              <a:t>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Allergies to additives</a:t>
            </a:r>
            <a:endParaRPr lang="en-US" dirty="0"/>
          </a:p>
        </p:txBody>
      </p:sp>
      <p:sp>
        <p:nvSpPr>
          <p:cNvPr id="3" name="Content Placeholder 2"/>
          <p:cNvSpPr>
            <a:spLocks noGrp="1"/>
          </p:cNvSpPr>
          <p:nvPr>
            <p:ph idx="1"/>
          </p:nvPr>
        </p:nvSpPr>
        <p:spPr/>
        <p:txBody>
          <a:bodyPr/>
          <a:lstStyle/>
          <a:p>
            <a:r>
              <a:rPr lang="en-US" dirty="0" smtClean="0"/>
              <a:t>Additives</a:t>
            </a:r>
          </a:p>
          <a:p>
            <a:pPr lvl="1"/>
            <a:r>
              <a:rPr lang="en-US" dirty="0" smtClean="0"/>
              <a:t>Flavor enhancers </a:t>
            </a:r>
          </a:p>
          <a:p>
            <a:pPr lvl="1"/>
            <a:r>
              <a:rPr lang="en-US" dirty="0" smtClean="0"/>
              <a:t>Preservatives</a:t>
            </a:r>
          </a:p>
          <a:p>
            <a:pPr lvl="1"/>
            <a:r>
              <a:rPr lang="en-US" dirty="0" smtClean="0"/>
              <a:t>Antioxidants</a:t>
            </a:r>
          </a:p>
          <a:p>
            <a:r>
              <a:rPr lang="en-US" dirty="0" smtClean="0"/>
              <a:t>Often not labeled in familiar ways</a:t>
            </a:r>
          </a:p>
          <a:p>
            <a:pPr lvl="1"/>
            <a:r>
              <a:rPr lang="en-US" dirty="0" smtClean="0"/>
              <a:t>Lecithin is soy</a:t>
            </a:r>
          </a:p>
          <a:p>
            <a:pPr lvl="1"/>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9</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5/2/2018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1400</TotalTime>
  <Words>664</Words>
  <Application>Microsoft Office PowerPoint</Application>
  <PresentationFormat>Custom</PresentationFormat>
  <Paragraphs>134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Ecology 16x9</vt:lpstr>
      <vt:lpstr>Allergens</vt:lpstr>
      <vt:lpstr>Journal</vt:lpstr>
      <vt:lpstr>Kahoot</vt:lpstr>
      <vt:lpstr>Allergy vs. Intolerance</vt:lpstr>
      <vt:lpstr>Cross contamination  vs  Cross contact</vt:lpstr>
      <vt:lpstr>Symptoms</vt:lpstr>
      <vt:lpstr>What if I see this happening?</vt:lpstr>
      <vt:lpstr>Analogs and Additives</vt:lpstr>
      <vt:lpstr>Allergies to additives</vt:lpstr>
      <vt:lpstr>Big Eight</vt:lpstr>
      <vt:lpstr>Student information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Kayla temp</dc:creator>
  <cp:lastModifiedBy>Taylor</cp:lastModifiedBy>
  <cp:revision>66</cp:revision>
  <dcterms:created xsi:type="dcterms:W3CDTF">2018-01-08T02:40:37Z</dcterms:created>
  <dcterms:modified xsi:type="dcterms:W3CDTF">2018-05-02T19:35:35Z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