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8" r:id="rId2"/>
    <p:sldId id="284" r:id="rId3"/>
    <p:sldId id="285" r:id="rId4"/>
    <p:sldId id="279" r:id="rId5"/>
    <p:sldId id="280" r:id="rId6"/>
    <p:sldId id="286" r:id="rId7"/>
    <p:sldId id="287" r:id="rId8"/>
    <p:sldId id="288" r:id="rId9"/>
    <p:sldId id="281" r:id="rId10"/>
    <p:sldId id="282" r:id="rId11"/>
    <p:sldId id="289" r:id="rId12"/>
    <p:sldId id="291" r:id="rId13"/>
    <p:sldId id="292" r:id="rId14"/>
    <p:sldId id="293" r:id="rId15"/>
    <p:sldId id="294" r:id="rId16"/>
    <p:sldId id="290" r:id="rId17"/>
    <p:sldId id="28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294" autoAdjust="0"/>
  </p:normalViewPr>
  <p:slideViewPr>
    <p:cSldViewPr snapToGrid="0">
      <p:cViewPr varScale="1">
        <p:scale>
          <a:sx n="88" d="100"/>
          <a:sy n="88" d="100"/>
        </p:scale>
        <p:origin x="654" y="84"/>
      </p:cViewPr>
      <p:guideLst>
        <p:guide orient="horz" pos="2160"/>
        <p:guide pos="3840"/>
      </p:guideLst>
    </p:cSldViewPr>
  </p:slideViewPr>
  <p:notesTextViewPr>
    <p:cViewPr>
      <p:scale>
        <a:sx n="3" d="2"/>
        <a:sy n="3" d="2"/>
      </p:scale>
      <p:origin x="0" y="0"/>
    </p:cViewPr>
  </p:notesTextViewPr>
  <p:notesViewPr>
    <p:cSldViewPr snapToGrid="0">
      <p:cViewPr varScale="1">
        <p:scale>
          <a:sx n="88" d="100"/>
          <a:sy n="88" d="100"/>
        </p:scale>
        <p:origin x="-382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pPr/>
              <a:t>8/8/2018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p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pPr/>
              <a:t>8/8/2018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p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pPr/>
              <a:t>1</a:t>
            </a:fld>
            <a:endParaRPr lang="en-US"/>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Food – certain foods are more commonly associated with  illness : chicken, beef, fish and certain vegetables like lettuces. </a:t>
            </a:r>
          </a:p>
          <a:p>
            <a:endParaRPr lang="en-US" dirty="0" smtClean="0"/>
          </a:p>
          <a:p>
            <a:r>
              <a:rPr lang="en-US" dirty="0" smtClean="0"/>
              <a:t>Acidity – most pathogens can not survive an acidic environment</a:t>
            </a:r>
          </a:p>
          <a:p>
            <a:endParaRPr lang="en-US" dirty="0" smtClean="0"/>
          </a:p>
          <a:p>
            <a:r>
              <a:rPr lang="en-US" dirty="0" smtClean="0"/>
              <a:t>Time – the length of time a food is in the Danger Zone is imperative to pathogen growth. </a:t>
            </a:r>
          </a:p>
          <a:p>
            <a:endParaRPr lang="en-US" dirty="0" smtClean="0"/>
          </a:p>
          <a:p>
            <a:r>
              <a:rPr lang="en-US" dirty="0" smtClean="0"/>
              <a:t>Temperature – 135-41 is the Danger Zone. Hotter up to 160 will kill nearly all pathogens, cooling and freezing will only slow or delay. </a:t>
            </a:r>
          </a:p>
          <a:p>
            <a:endParaRPr lang="en-US" dirty="0" smtClean="0"/>
          </a:p>
          <a:p>
            <a:r>
              <a:rPr lang="en-US" dirty="0" smtClean="0"/>
              <a:t>Oxygen – nearly all pathogens need oxygen to reproduce. Those are called aerobic, those that do not are anaerobic and  very dangerous (botulism) </a:t>
            </a:r>
          </a:p>
          <a:p>
            <a:endParaRPr lang="en-US" dirty="0" smtClean="0"/>
          </a:p>
          <a:p>
            <a:r>
              <a:rPr lang="en-US" dirty="0" smtClean="0"/>
              <a:t>Moisture – specific favored Aw for each pathogen. This is why drying, salting, brining and using sugar are the oldest and most common ways to preserve foods. </a:t>
            </a:r>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4</a:t>
            </a:fld>
            <a:endParaRPr lang="en-US"/>
          </a:p>
        </p:txBody>
      </p:sp>
    </p:spTree>
    <p:extLst>
      <p:ext uri="{BB962C8B-B14F-4D97-AF65-F5344CB8AC3E}">
        <p14:creationId xmlns:p14="http://schemas.microsoft.com/office/powerpoint/2010/main" val="2993502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Water</a:t>
            </a:r>
            <a:r>
              <a:rPr lang="en-US" baseline="0" dirty="0" smtClean="0"/>
              <a:t> is often contaminated by animal or human feces run off. Wild animal meat can </a:t>
            </a:r>
            <a:r>
              <a:rPr lang="en-US" baseline="0" dirty="0" err="1" smtClean="0"/>
              <a:t>contamin</a:t>
            </a:r>
            <a:r>
              <a:rPr lang="en-US" baseline="0" dirty="0" smtClean="0"/>
              <a:t> parasites. Hunters need to be observant when they are dressing the meat and all meat should be thoroughly cooked. Vegetables can be contaminated when grown in or washed with contaminated water and not properly cleaned or cooked after. </a:t>
            </a:r>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pPr/>
              <a:t>15</a:t>
            </a:fld>
            <a:endParaRPr lang="en-US"/>
          </a:p>
        </p:txBody>
      </p:sp>
    </p:spTree>
    <p:extLst>
      <p:ext uri="{BB962C8B-B14F-4D97-AF65-F5344CB8AC3E}">
        <p14:creationId xmlns:p14="http://schemas.microsoft.com/office/powerpoint/2010/main" val="1740858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Parasites are a food borne illness. </a:t>
            </a:r>
          </a:p>
          <a:p>
            <a:r>
              <a:rPr lang="en-US" dirty="0" smtClean="0"/>
              <a:t>Trichinosis</a:t>
            </a:r>
            <a:r>
              <a:rPr lang="en-US" baseline="0" dirty="0" smtClean="0"/>
              <a:t> is a </a:t>
            </a:r>
            <a:r>
              <a:rPr lang="en-US" baseline="0" smtClean="0"/>
              <a:t>round worm. </a:t>
            </a:r>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pPr/>
              <a:t>16</a:t>
            </a:fld>
            <a:endParaRPr lang="en-US"/>
          </a:p>
        </p:txBody>
      </p:sp>
    </p:spTree>
    <p:extLst>
      <p:ext uri="{BB962C8B-B14F-4D97-AF65-F5344CB8AC3E}">
        <p14:creationId xmlns:p14="http://schemas.microsoft.com/office/powerpoint/2010/main" val="23599427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3" name="Vertical Text Placeholder 2"/>
          <p:cNvSpPr>
            <a:spLocks noGrp="1"/>
          </p:cNvSpPr>
          <p:nvPr>
            <p:ph type="body" orient="vert" idx="1"/>
          </p:nvPr>
        </p:nvSpPr>
        <p:spPr/>
        <p:txBody>
          <a:bodyPr vert="eaVert"/>
          <a:lstStyle>
            <a:lvl1pPr>
              <a:defRPr sz="3600"/>
            </a:lvl1pPr>
            <a:lvl2pPr>
              <a:defRPr sz="3200"/>
            </a:lvl2pPr>
            <a:lvl3pPr>
              <a:defRPr sz="2400"/>
            </a:lvl3pPr>
            <a:lvl4pPr>
              <a:defRPr sz="18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p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8/8/2018</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normAutofit/>
          </a:bodyPr>
          <a:lstStyle>
            <a:lvl1pPr>
              <a:defRPr sz="4000"/>
            </a:lvl1pPr>
          </a:lstStyle>
          <a:p>
            <a:r>
              <a:rPr lang="en-US" dirty="0" smtClean="0"/>
              <a:t>Click to edit Master title style</a:t>
            </a:r>
            <a:endParaRPr dirty="0"/>
          </a:p>
        </p:txBody>
      </p:sp>
      <p:sp>
        <p:nvSpPr>
          <p:cNvPr id="3" name="Vertical Text Placeholder 2"/>
          <p:cNvSpPr>
            <a:spLocks noGrp="1"/>
          </p:cNvSpPr>
          <p:nvPr>
            <p:ph type="body" orient="vert" idx="1"/>
          </p:nvPr>
        </p:nvSpPr>
        <p:spPr>
          <a:xfrm>
            <a:off x="838200" y="190500"/>
            <a:ext cx="7734300" cy="5986463"/>
          </a:xfrm>
        </p:spPr>
        <p:txBody>
          <a:bodyPr vert="eaVert"/>
          <a:lstStyle>
            <a:lvl1pPr>
              <a:defRPr sz="3200"/>
            </a:lvl1pPr>
            <a:lvl2pPr>
              <a:defRPr sz="2800"/>
            </a:lvl2pPr>
            <a:lvl3pPr>
              <a:defRPr sz="2400"/>
            </a:lvl3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p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8/8/2018</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3" name="Content Placeholder 2"/>
          <p:cNvSpPr>
            <a:spLocks noGrp="1"/>
          </p:cNvSpPr>
          <p:nvPr>
            <p:ph idx="1"/>
          </p:nvPr>
        </p:nvSpPr>
        <p:spPr/>
        <p:txBody>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p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8/8/2018</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3" name="Content Placeholder 2"/>
          <p:cNvSpPr>
            <a:spLocks noGrp="1"/>
          </p:cNvSpPr>
          <p:nvPr>
            <p:ph sz="half" idx="1"/>
          </p:nvPr>
        </p:nvSpPr>
        <p:spPr>
          <a:xfrm>
            <a:off x="1409700" y="1556281"/>
            <a:ext cx="4610099" cy="4620682"/>
          </a:xfrm>
        </p:spPr>
        <p:txBody>
          <a:bodyPr/>
          <a:lstStyle>
            <a:lvl1pPr>
              <a:defRPr sz="3600"/>
            </a:lvl1pPr>
            <a:lvl2pPr>
              <a:defRPr sz="2800"/>
            </a:lvl2pPr>
            <a:lvl3pPr>
              <a:defRPr sz="2400"/>
            </a:lvl3pPr>
            <a:lvl4pPr>
              <a:defRPr sz="20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3600"/>
            </a:lvl1pPr>
            <a:lvl2pPr>
              <a:defRPr sz="2800"/>
            </a:lvl2pPr>
            <a:lvl3pPr>
              <a:defRPr sz="2400"/>
            </a:lvl3pPr>
            <a:lvl4pPr>
              <a:defRPr sz="20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p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8/8/2018</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3" name="Text Placeholder 2"/>
          <p:cNvSpPr>
            <a:spLocks noGrp="1"/>
          </p:cNvSpPr>
          <p:nvPr>
            <p:ph type="body" idx="1"/>
          </p:nvPr>
        </p:nvSpPr>
        <p:spPr>
          <a:xfrm>
            <a:off x="1409699" y="1554480"/>
            <a:ext cx="4608576" cy="823912"/>
          </a:xfrm>
        </p:spPr>
        <p:txBody>
          <a:bodyPr anchor="b">
            <a:noAutofit/>
          </a:bodyPr>
          <a:lstStyle>
            <a:lvl1pPr marL="0" indent="0">
              <a:spcBef>
                <a:spcPts val="0"/>
              </a:spcBef>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Autofit/>
          </a:bodyPr>
          <a:lstStyle>
            <a:lvl1pPr marL="0" indent="0">
              <a:spcBef>
                <a:spcPts val="0"/>
              </a:spcBef>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p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8/8/2018</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dirty="0"/>
          </a:p>
        </p:txBody>
      </p:sp>
      <p:sp>
        <p:nvSpPr>
          <p:cNvPr id="5" name="Slide Number Placeholder 4"/>
          <p:cNvSpPr>
            <a:spLocks noGrp="1"/>
          </p:cNvSpPr>
          <p:nvPr>
            <p:ph type="sldNum" sz="quarter" idx="12"/>
          </p:nvPr>
        </p:nvSpPr>
        <p:spPr/>
        <p:txBody>
          <a:bodyPr/>
          <a:lstStyle/>
          <a:p>
            <a:fld id="{9CD8D479-8942-46E8-A226-A4E01F7A105C}" type="slidenum">
              <a:rPr/>
              <a:p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8/8/2018</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p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8/8/2018</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normAutofit/>
          </a:bodyPr>
          <a:lstStyle>
            <a:lvl1pPr>
              <a:defRPr sz="4000"/>
            </a:lvl1pPr>
          </a:lstStyle>
          <a:p>
            <a:r>
              <a:rPr lang="en-US" dirty="0" smtClean="0"/>
              <a:t>Click to edit Master title style</a:t>
            </a:r>
            <a:endParaRPr dirty="0"/>
          </a:p>
        </p:txBody>
      </p:sp>
      <p:sp>
        <p:nvSpPr>
          <p:cNvPr id="3" name="Content Placeholder 2"/>
          <p:cNvSpPr>
            <a:spLocks noGrp="1"/>
          </p:cNvSpPr>
          <p:nvPr>
            <p:ph idx="1"/>
          </p:nvPr>
        </p:nvSpPr>
        <p:spPr>
          <a:xfrm>
            <a:off x="1409699" y="915923"/>
            <a:ext cx="5216979" cy="5065776"/>
          </a:xfrm>
        </p:spPr>
        <p:txBody>
          <a:bodyPr/>
          <a:lstStyle>
            <a:lvl1pPr>
              <a:defRPr sz="32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p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8/8/2018</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normAutofit/>
          </a:bodyPr>
          <a:lstStyle>
            <a:lvl1pPr>
              <a:defRPr sz="4000"/>
            </a:lvl1pPr>
          </a:lstStyle>
          <a:p>
            <a:r>
              <a:rPr lang="en-US" dirty="0" smtClean="0"/>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p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8/8/2018</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dirty="0"/>
              <a:t>E</a:t>
            </a:r>
            <a:r>
              <a:rPr dirty="0"/>
              <a:t>dit Master text styles</a:t>
            </a:r>
          </a:p>
          <a:p>
            <a:pPr lvl="1"/>
            <a:r>
              <a:rPr dirty="0"/>
              <a:t>Second level</a:t>
            </a:r>
          </a:p>
          <a:p>
            <a:pPr lvl="2"/>
            <a:r>
              <a:rPr dirty="0"/>
              <a:t>Third level</a:t>
            </a:r>
          </a:p>
          <a:p>
            <a:pPr lvl="3"/>
            <a:r>
              <a:rPr dirty="0"/>
              <a:t>Fourth level</a:t>
            </a:r>
          </a:p>
          <a:p>
            <a:pPr lvl="4"/>
            <a:r>
              <a:rPr dirty="0"/>
              <a:t>Fifth level</a:t>
            </a: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8/8/2018</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dc.gov/salmonella/typhimurium-03-18/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 Borne Illness</a:t>
            </a:r>
            <a:endParaRPr lang="en-US" dirty="0"/>
          </a:p>
        </p:txBody>
      </p:sp>
      <p:sp>
        <p:nvSpPr>
          <p:cNvPr id="3" name="Subtitle 2"/>
          <p:cNvSpPr>
            <a:spLocks noGrp="1"/>
          </p:cNvSpPr>
          <p:nvPr>
            <p:ph type="subTitle" idx="1"/>
          </p:nvPr>
        </p:nvSpPr>
        <p:spPr/>
        <p:txBody>
          <a:bodyPr/>
          <a:lstStyle/>
          <a:p>
            <a:r>
              <a:rPr lang="en-US" dirty="0"/>
              <a:t>Subtitle</a:t>
            </a:r>
          </a:p>
        </p:txBody>
      </p:sp>
      <p:sp>
        <p:nvSpPr>
          <p:cNvPr id="4" name="Rectangle 3"/>
          <p:cNvSpPr/>
          <p:nvPr/>
        </p:nvSpPr>
        <p:spPr>
          <a:xfrm>
            <a:off x="3372893" y="6028723"/>
            <a:ext cx="3070071" cy="246221"/>
          </a:xfrm>
          <a:prstGeom prst="rect">
            <a:avLst/>
          </a:prstGeom>
        </p:spPr>
        <p:txBody>
          <a:bodyPr wrap="none">
            <a:spAutoFit/>
          </a:bodyPr>
          <a:lstStyle/>
          <a:p>
            <a:r>
              <a:rPr lang="en-US" sz="1000" dirty="0" smtClean="0"/>
              <a:t>Submitted to KCCTE Resource Library by: Kayla Taylor</a:t>
            </a:r>
            <a:endParaRPr lang="en-US" sz="1000" dirty="0"/>
          </a:p>
        </p:txBody>
      </p:sp>
      <p:pic>
        <p:nvPicPr>
          <p:cNvPr id="5" name="Picture 4"/>
          <p:cNvPicPr/>
          <p:nvPr/>
        </p:nvPicPr>
        <p:blipFill>
          <a:blip r:embed="rId3" cstate="print"/>
          <a:stretch>
            <a:fillRect/>
          </a:stretch>
        </p:blipFill>
        <p:spPr>
          <a:xfrm>
            <a:off x="2119184" y="6138785"/>
            <a:ext cx="5943600" cy="445770"/>
          </a:xfrm>
          <a:prstGeom prst="rect">
            <a:avLst/>
          </a:prstGeom>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 coli                                                        (Infection)</a:t>
            </a:r>
            <a:endParaRPr lang="en-US" dirty="0"/>
          </a:p>
        </p:txBody>
      </p:sp>
      <p:sp>
        <p:nvSpPr>
          <p:cNvPr id="8" name="Content Placeholder 7"/>
          <p:cNvSpPr>
            <a:spLocks noGrp="1"/>
          </p:cNvSpPr>
          <p:nvPr>
            <p:ph idx="1"/>
          </p:nvPr>
        </p:nvSpPr>
        <p:spPr/>
        <p:txBody>
          <a:bodyPr/>
          <a:lstStyle/>
          <a:p>
            <a:r>
              <a:rPr lang="en-US" dirty="0" smtClean="0"/>
              <a:t>Escherichia Coli 0157:H7</a:t>
            </a:r>
          </a:p>
          <a:p>
            <a:r>
              <a:rPr lang="en-US" dirty="0" smtClean="0"/>
              <a:t>Intestinal inflammation cause cramps and diarrhea. </a:t>
            </a:r>
          </a:p>
          <a:p>
            <a:r>
              <a:rPr lang="en-US" dirty="0" smtClean="0"/>
              <a:t>Can lead to kidney disease and hemolytic syndrome</a:t>
            </a:r>
          </a:p>
          <a:p>
            <a:r>
              <a:rPr lang="en-US" dirty="0" smtClean="0"/>
              <a:t>Common food sources</a:t>
            </a:r>
          </a:p>
          <a:p>
            <a:pPr lvl="1"/>
            <a:r>
              <a:rPr lang="en-US" dirty="0" smtClean="0"/>
              <a:t>Undercooked or contaminated beef, unpasteurized milk and fruit juices, vegetables contaminated. </a:t>
            </a:r>
            <a:endParaRPr lang="en-US" dirty="0"/>
          </a:p>
        </p:txBody>
      </p:sp>
      <p:sp>
        <p:nvSpPr>
          <p:cNvPr id="5" name="Slide Number Placeholder 4"/>
          <p:cNvSpPr>
            <a:spLocks noGrp="1"/>
          </p:cNvSpPr>
          <p:nvPr>
            <p:ph type="sldNum" sz="quarter" idx="12"/>
          </p:nvPr>
        </p:nvSpPr>
        <p:spPr/>
        <p:txBody>
          <a:bodyPr/>
          <a:lstStyle/>
          <a:p>
            <a:fld id="{9CD8D479-8942-46E8-A226-A4E01F7A105C}" type="slidenum">
              <a:rPr lang="en-US" smtClean="0"/>
              <a:pPr/>
              <a:t>10</a:t>
            </a:fld>
            <a:endParaRPr lang="en-US"/>
          </a:p>
        </p:txBody>
      </p:sp>
      <p:sp>
        <p:nvSpPr>
          <p:cNvPr id="6" name="Date Placeholder 5"/>
          <p:cNvSpPr>
            <a:spLocks noGrp="1"/>
          </p:cNvSpPr>
          <p:nvPr>
            <p:ph type="dt" sz="half" idx="10"/>
          </p:nvPr>
        </p:nvSpPr>
        <p:spPr/>
        <p:txBody>
          <a:bodyPr/>
          <a:lstStyle/>
          <a:p>
            <a:fld id="{BA2A3310-D664-4933-9402-AB5DB0887727}" type="datetime1">
              <a:rPr lang="en-US" smtClean="0"/>
              <a:pPr/>
              <a:t>8/8/2018</a:t>
            </a:fld>
            <a:endParaRPr lang="en-US" dirty="0"/>
          </a:p>
        </p:txBody>
      </p:sp>
      <p:sp>
        <p:nvSpPr>
          <p:cNvPr id="7" name="Footer Placeholder 6"/>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971194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Listeria</a:t>
            </a:r>
            <a:r>
              <a:rPr lang="en-US" dirty="0" smtClean="0"/>
              <a:t>                                                     (Infection)</a:t>
            </a:r>
            <a:endParaRPr lang="en-US" dirty="0"/>
          </a:p>
        </p:txBody>
      </p:sp>
      <p:sp>
        <p:nvSpPr>
          <p:cNvPr id="3" name="Content Placeholder 2"/>
          <p:cNvSpPr>
            <a:spLocks noGrp="1"/>
          </p:cNvSpPr>
          <p:nvPr>
            <p:ph idx="1"/>
          </p:nvPr>
        </p:nvSpPr>
        <p:spPr/>
        <p:txBody>
          <a:bodyPr>
            <a:normAutofit lnSpcReduction="10000"/>
          </a:bodyPr>
          <a:lstStyle/>
          <a:p>
            <a:r>
              <a:rPr lang="en-US" dirty="0" err="1" smtClean="0"/>
              <a:t>Listeria</a:t>
            </a:r>
            <a:r>
              <a:rPr lang="en-US" dirty="0" smtClean="0"/>
              <a:t> </a:t>
            </a:r>
            <a:r>
              <a:rPr lang="en-US" dirty="0" err="1" smtClean="0"/>
              <a:t>monocytogenes</a:t>
            </a:r>
            <a:endParaRPr lang="en-US" dirty="0" smtClean="0"/>
          </a:p>
          <a:p>
            <a:r>
              <a:rPr lang="en-US" dirty="0" smtClean="0"/>
              <a:t>Especially dangerous to elderly, newborns and pregnant women</a:t>
            </a:r>
          </a:p>
          <a:p>
            <a:r>
              <a:rPr lang="en-US" dirty="0" smtClean="0"/>
              <a:t>Found in soil and water – animals</a:t>
            </a:r>
          </a:p>
          <a:p>
            <a:r>
              <a:rPr lang="en-US" dirty="0" smtClean="0"/>
              <a:t>Flu-like symptoms. </a:t>
            </a:r>
          </a:p>
          <a:p>
            <a:pPr lvl="1"/>
            <a:r>
              <a:rPr lang="en-US" dirty="0" smtClean="0"/>
              <a:t>Spreads to nervous system – headaches, stiff neck, confusion, </a:t>
            </a:r>
          </a:p>
          <a:p>
            <a:r>
              <a:rPr lang="en-US" dirty="0" smtClean="0"/>
              <a:t>Common food sources</a:t>
            </a:r>
          </a:p>
          <a:p>
            <a:pPr lvl="1"/>
            <a:r>
              <a:rPr lang="en-US" dirty="0" smtClean="0"/>
              <a:t>Unpasteurized cheeses, deli meat products</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11</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a:t>
            </a:r>
            <a:r>
              <a:rPr lang="en-US" dirty="0" err="1" smtClean="0"/>
              <a:t>Perfringens</a:t>
            </a:r>
            <a:r>
              <a:rPr lang="en-US" dirty="0" smtClean="0"/>
              <a:t>					(Intoxication)</a:t>
            </a:r>
            <a:endParaRPr lang="en-US" dirty="0"/>
          </a:p>
        </p:txBody>
      </p:sp>
      <p:sp>
        <p:nvSpPr>
          <p:cNvPr id="3" name="Content Placeholder 2"/>
          <p:cNvSpPr>
            <a:spLocks noGrp="1"/>
          </p:cNvSpPr>
          <p:nvPr>
            <p:ph idx="1"/>
          </p:nvPr>
        </p:nvSpPr>
        <p:spPr/>
        <p:txBody>
          <a:bodyPr/>
          <a:lstStyle/>
          <a:p>
            <a:r>
              <a:rPr lang="en-US" dirty="0" smtClean="0"/>
              <a:t>Clostridium </a:t>
            </a:r>
            <a:r>
              <a:rPr lang="en-US" dirty="0" err="1" smtClean="0"/>
              <a:t>Perfringens</a:t>
            </a:r>
            <a:endParaRPr lang="en-US" dirty="0" smtClean="0"/>
          </a:p>
          <a:p>
            <a:r>
              <a:rPr lang="en-US" dirty="0" smtClean="0"/>
              <a:t>Ingested spores release toxins in intestinal tract. </a:t>
            </a:r>
          </a:p>
          <a:p>
            <a:r>
              <a:rPr lang="en-US" dirty="0" smtClean="0"/>
              <a:t>Symptoms appear 4-22 hrs after ingestion</a:t>
            </a:r>
          </a:p>
          <a:p>
            <a:r>
              <a:rPr lang="en-US" dirty="0" smtClean="0"/>
              <a:t>Cause cramps, nausea and diarrhea</a:t>
            </a:r>
          </a:p>
          <a:p>
            <a:r>
              <a:rPr lang="en-US" dirty="0" smtClean="0"/>
              <a:t>Common food sources</a:t>
            </a:r>
          </a:p>
          <a:p>
            <a:pPr lvl="1"/>
            <a:r>
              <a:rPr lang="en-US" dirty="0" smtClean="0"/>
              <a:t>Buffets, slow cookers, holiday left </a:t>
            </a:r>
            <a:r>
              <a:rPr lang="en-US" dirty="0" err="1" smtClean="0"/>
              <a:t>overs</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12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Staph						(Intoxication)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Staphylococcus Aureus</a:t>
            </a:r>
          </a:p>
          <a:p>
            <a:r>
              <a:rPr lang="en-US" dirty="0" smtClean="0"/>
              <a:t>Aerobic or anaerobic conditions</a:t>
            </a:r>
          </a:p>
          <a:p>
            <a:r>
              <a:rPr lang="en-US" dirty="0" smtClean="0"/>
              <a:t>Found in pimples, boils, wounds, skin and mucous membranes</a:t>
            </a:r>
          </a:p>
          <a:p>
            <a:r>
              <a:rPr lang="en-US" dirty="0" smtClean="0"/>
              <a:t>Nausea, diarrhea, vomiting and cramps appear 30 mins to 8 </a:t>
            </a:r>
            <a:r>
              <a:rPr lang="en-US" dirty="0" err="1" smtClean="0"/>
              <a:t>hrs</a:t>
            </a:r>
            <a:r>
              <a:rPr lang="en-US" dirty="0" smtClean="0"/>
              <a:t> after ingestion.</a:t>
            </a:r>
          </a:p>
          <a:p>
            <a:r>
              <a:rPr lang="en-US" dirty="0" smtClean="0"/>
              <a:t>Common food sources</a:t>
            </a:r>
          </a:p>
          <a:p>
            <a:pPr lvl="1"/>
            <a:r>
              <a:rPr lang="en-US" dirty="0" smtClean="0"/>
              <a:t>Cream filled and custard filled baked goods. Red meats and poultry. Many salads that are mayonnaise based. </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13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Botulism					(intoxication)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Clostridium Botulinum</a:t>
            </a:r>
          </a:p>
          <a:p>
            <a:r>
              <a:rPr lang="en-US" dirty="0" smtClean="0"/>
              <a:t>Toxin prevents nerve impulses from being transmitted and paralyzes the muscle. </a:t>
            </a:r>
          </a:p>
          <a:p>
            <a:r>
              <a:rPr lang="en-US" dirty="0" smtClean="0"/>
              <a:t>Symptoms appear 12 to 24 </a:t>
            </a:r>
            <a:r>
              <a:rPr lang="en-US" dirty="0" err="1" smtClean="0"/>
              <a:t>hrs</a:t>
            </a:r>
            <a:r>
              <a:rPr lang="en-US" dirty="0" smtClean="0"/>
              <a:t> after ingestion.</a:t>
            </a:r>
          </a:p>
          <a:p>
            <a:pPr lvl="1"/>
            <a:r>
              <a:rPr lang="en-US" dirty="0" smtClean="0"/>
              <a:t> </a:t>
            </a:r>
            <a:r>
              <a:rPr lang="en-US" dirty="0"/>
              <a:t>B</a:t>
            </a:r>
            <a:r>
              <a:rPr lang="en-US" dirty="0" smtClean="0"/>
              <a:t>lurred vision, sore mouth and tongue and weakness that progresses from throat to extremities.</a:t>
            </a:r>
          </a:p>
          <a:p>
            <a:pPr lvl="1"/>
            <a:r>
              <a:rPr lang="en-US" dirty="0" smtClean="0"/>
              <a:t>Can be fatal</a:t>
            </a:r>
          </a:p>
          <a:p>
            <a:r>
              <a:rPr lang="en-US" dirty="0" smtClean="0"/>
              <a:t>Common food sources</a:t>
            </a:r>
          </a:p>
          <a:p>
            <a:pPr lvl="1"/>
            <a:r>
              <a:rPr lang="en-US" dirty="0"/>
              <a:t>F</a:t>
            </a:r>
            <a:r>
              <a:rPr lang="en-US" dirty="0" smtClean="0"/>
              <a:t>ound </a:t>
            </a:r>
            <a:r>
              <a:rPr lang="en-US" dirty="0"/>
              <a:t>in soil and improperly preserved </a:t>
            </a:r>
            <a:r>
              <a:rPr lang="en-US" dirty="0" smtClean="0"/>
              <a:t>foods, honey</a:t>
            </a:r>
            <a:endParaRPr lang="en-US" dirty="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14</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p14="http://schemas.microsoft.com/office/powerpoint/2010/main" val="371009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Parasitic infections</a:t>
            </a:r>
            <a:endParaRPr lang="en-US" dirty="0"/>
          </a:p>
        </p:txBody>
      </p:sp>
      <p:sp>
        <p:nvSpPr>
          <p:cNvPr id="3" name="Content Placeholder 2"/>
          <p:cNvSpPr>
            <a:spLocks noGrp="1"/>
          </p:cNvSpPr>
          <p:nvPr>
            <p:ph idx="1"/>
          </p:nvPr>
        </p:nvSpPr>
        <p:spPr/>
        <p:txBody>
          <a:bodyPr/>
          <a:lstStyle/>
          <a:p>
            <a:r>
              <a:rPr lang="en-US" dirty="0" smtClean="0"/>
              <a:t>Parasite needs a host</a:t>
            </a:r>
          </a:p>
          <a:p>
            <a:r>
              <a:rPr lang="en-US" dirty="0" smtClean="0"/>
              <a:t>Contaminated water</a:t>
            </a:r>
          </a:p>
          <a:p>
            <a:pPr lvl="1"/>
            <a:r>
              <a:rPr lang="en-US" dirty="0" smtClean="0"/>
              <a:t>Fish and seafood, wild animals, vegetables and fruits </a:t>
            </a:r>
          </a:p>
          <a:p>
            <a:endParaRPr lang="en-US" dirty="0" smtClean="0"/>
          </a:p>
        </p:txBody>
      </p:sp>
      <p:sp>
        <p:nvSpPr>
          <p:cNvPr id="4" name="Slide Number Placeholder 3"/>
          <p:cNvSpPr>
            <a:spLocks noGrp="1"/>
          </p:cNvSpPr>
          <p:nvPr>
            <p:ph type="sldNum" sz="quarter" idx="12"/>
          </p:nvPr>
        </p:nvSpPr>
        <p:spPr/>
        <p:txBody>
          <a:bodyPr/>
          <a:lstStyle/>
          <a:p>
            <a:fld id="{9CD8D479-8942-46E8-A226-A4E01F7A105C}" type="slidenum">
              <a:rPr lang="en-US" smtClean="0"/>
              <a:pPr/>
              <a:t>15</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p14="http://schemas.microsoft.com/office/powerpoint/2010/main" val="2021367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Trichinosis                                         (Parasite - illness)	</a:t>
            </a:r>
            <a:endParaRPr lang="en-US" dirty="0"/>
          </a:p>
        </p:txBody>
      </p:sp>
      <p:sp>
        <p:nvSpPr>
          <p:cNvPr id="3" name="Content Placeholder 2"/>
          <p:cNvSpPr>
            <a:spLocks noGrp="1"/>
          </p:cNvSpPr>
          <p:nvPr>
            <p:ph idx="1"/>
          </p:nvPr>
        </p:nvSpPr>
        <p:spPr/>
        <p:txBody>
          <a:bodyPr/>
          <a:lstStyle/>
          <a:p>
            <a:r>
              <a:rPr lang="en-US" dirty="0" err="1" smtClean="0"/>
              <a:t>Trichinella</a:t>
            </a:r>
            <a:r>
              <a:rPr lang="en-US" dirty="0" smtClean="0"/>
              <a:t> </a:t>
            </a:r>
            <a:r>
              <a:rPr lang="en-US" dirty="0" err="1" smtClean="0"/>
              <a:t>spiralis</a:t>
            </a:r>
            <a:endParaRPr lang="en-US" dirty="0" smtClean="0"/>
          </a:p>
          <a:p>
            <a:r>
              <a:rPr lang="en-US" dirty="0" smtClean="0"/>
              <a:t>Parasitic worm, feeds off of host’s intestines</a:t>
            </a:r>
          </a:p>
          <a:p>
            <a:r>
              <a:rPr lang="en-US" dirty="0" smtClean="0"/>
              <a:t>Cook meat to 170F</a:t>
            </a:r>
          </a:p>
          <a:p>
            <a:r>
              <a:rPr lang="en-US" dirty="0" smtClean="0"/>
              <a:t>Diarrhea, fever, fatigue and muscle pain. </a:t>
            </a:r>
          </a:p>
          <a:p>
            <a:pPr lvl="1"/>
            <a:r>
              <a:rPr lang="en-US" dirty="0" smtClean="0"/>
              <a:t>Advanced cases damage heart and brain</a:t>
            </a:r>
          </a:p>
          <a:p>
            <a:r>
              <a:rPr lang="en-US" dirty="0" smtClean="0"/>
              <a:t>Common food sources</a:t>
            </a:r>
          </a:p>
          <a:p>
            <a:pPr lvl="1"/>
            <a:r>
              <a:rPr lang="en-US" dirty="0" smtClean="0"/>
              <a:t>Pork and wild game</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16</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Slide Title - 5</a:t>
            </a:r>
          </a:p>
        </p:txBody>
      </p:sp>
      <p:sp>
        <p:nvSpPr>
          <p:cNvPr id="8" name="Content Placeholder 7"/>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9CD8D479-8942-46E8-A226-A4E01F7A105C}" type="slidenum">
              <a:rPr lang="en-US" smtClean="0"/>
              <a:pPr/>
              <a:t>17</a:t>
            </a:fld>
            <a:endParaRPr lang="en-US"/>
          </a:p>
        </p:txBody>
      </p:sp>
      <p:sp>
        <p:nvSpPr>
          <p:cNvPr id="6" name="Date Placeholder 5"/>
          <p:cNvSpPr>
            <a:spLocks noGrp="1"/>
          </p:cNvSpPr>
          <p:nvPr>
            <p:ph type="dt" sz="half" idx="10"/>
          </p:nvPr>
        </p:nvSpPr>
        <p:spPr/>
        <p:txBody>
          <a:bodyPr/>
          <a:lstStyle/>
          <a:p>
            <a:fld id="{E1447A63-5E3D-469C-A0D1-119323F4F95E}" type="datetime1">
              <a:rPr lang="en-US" smtClean="0"/>
              <a:pPr/>
              <a:t>8/8/2018</a:t>
            </a:fld>
            <a:endParaRPr lang="en-US" dirty="0"/>
          </a:p>
        </p:txBody>
      </p:sp>
      <p:sp>
        <p:nvSpPr>
          <p:cNvPr id="7" name="Footer Placeholder 6"/>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44566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Journal Entry</a:t>
            </a:r>
            <a:endParaRPr lang="en-US" dirty="0"/>
          </a:p>
        </p:txBody>
      </p:sp>
      <p:sp>
        <p:nvSpPr>
          <p:cNvPr id="8" name="Content Placeholder 7"/>
          <p:cNvSpPr>
            <a:spLocks noGrp="1"/>
          </p:cNvSpPr>
          <p:nvPr>
            <p:ph idx="1"/>
          </p:nvPr>
        </p:nvSpPr>
        <p:spPr/>
        <p:txBody>
          <a:bodyPr/>
          <a:lstStyle/>
          <a:p>
            <a:r>
              <a:rPr lang="en-US" sz="3200" dirty="0" smtClean="0"/>
              <a:t>Write the objectives in your notebook</a:t>
            </a:r>
          </a:p>
          <a:p>
            <a:pPr lvl="1"/>
            <a:r>
              <a:rPr lang="en-US" dirty="0" smtClean="0"/>
              <a:t>Analyze </a:t>
            </a:r>
            <a:endParaRPr lang="en-US" sz="5200" dirty="0" smtClean="0"/>
          </a:p>
          <a:p>
            <a:r>
              <a:rPr lang="en-US" sz="3200" dirty="0" smtClean="0"/>
              <a:t>Write and answer this question</a:t>
            </a:r>
          </a:p>
          <a:p>
            <a:pPr lvl="1"/>
            <a:r>
              <a:rPr lang="en-US" dirty="0" smtClean="0"/>
              <a:t>Why</a:t>
            </a:r>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Borne Illness News Brief</a:t>
            </a:r>
            <a:endParaRPr lang="en-US" dirty="0"/>
          </a:p>
        </p:txBody>
      </p:sp>
      <p:sp>
        <p:nvSpPr>
          <p:cNvPr id="3" name="Content Placeholder 2"/>
          <p:cNvSpPr>
            <a:spLocks noGrp="1"/>
          </p:cNvSpPr>
          <p:nvPr>
            <p:ph idx="1"/>
          </p:nvPr>
        </p:nvSpPr>
        <p:spPr/>
        <p:txBody>
          <a:bodyPr/>
          <a:lstStyle/>
          <a:p>
            <a:r>
              <a:rPr lang="en-US" dirty="0" smtClean="0"/>
              <a:t>Find and briefly describe a recent outbreak of food borne illness in the style of a news brief. </a:t>
            </a:r>
          </a:p>
          <a:p>
            <a:r>
              <a:rPr lang="en-US" dirty="0" smtClean="0"/>
              <a:t>Cite your source.</a:t>
            </a:r>
          </a:p>
          <a:p>
            <a:r>
              <a:rPr lang="en-US" dirty="0" smtClean="0"/>
              <a:t>Example </a:t>
            </a:r>
            <a:r>
              <a:rPr lang="en-US" dirty="0" smtClean="0">
                <a:hlinkClick r:id="rId2"/>
              </a:rPr>
              <a:t>Dried Coconut FBI News </a:t>
            </a:r>
            <a:r>
              <a:rPr lang="en-US" dirty="0" smtClean="0">
                <a:hlinkClick r:id="rId2"/>
              </a:rPr>
              <a:t>Brief</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TOM</a:t>
            </a:r>
            <a:endParaRPr lang="en-US" dirty="0"/>
          </a:p>
        </p:txBody>
      </p:sp>
      <p:sp>
        <p:nvSpPr>
          <p:cNvPr id="10" name="Content Placeholder 9"/>
          <p:cNvSpPr>
            <a:spLocks noGrp="1"/>
          </p:cNvSpPr>
          <p:nvPr>
            <p:ph idx="1"/>
          </p:nvPr>
        </p:nvSpPr>
        <p:spPr/>
        <p:txBody>
          <a:bodyPr/>
          <a:lstStyle/>
          <a:p>
            <a:r>
              <a:rPr lang="en-US" dirty="0" smtClean="0"/>
              <a:t>Food</a:t>
            </a:r>
          </a:p>
          <a:p>
            <a:r>
              <a:rPr lang="en-US" dirty="0" smtClean="0"/>
              <a:t>Acidity</a:t>
            </a:r>
          </a:p>
          <a:p>
            <a:r>
              <a:rPr lang="en-US" dirty="0" smtClean="0"/>
              <a:t>Time</a:t>
            </a:r>
          </a:p>
          <a:p>
            <a:r>
              <a:rPr lang="en-US" dirty="0" smtClean="0"/>
              <a:t>Temperature</a:t>
            </a:r>
          </a:p>
          <a:p>
            <a:r>
              <a:rPr lang="en-US" dirty="0" smtClean="0"/>
              <a:t>Oxygen</a:t>
            </a:r>
          </a:p>
          <a:p>
            <a:r>
              <a:rPr lang="en-US" dirty="0" smtClean="0"/>
              <a:t>Moisture</a:t>
            </a:r>
            <a:endParaRPr lang="en-US" dirty="0"/>
          </a:p>
        </p:txBody>
      </p:sp>
      <p:sp>
        <p:nvSpPr>
          <p:cNvPr id="7" name="Slide Number Placeholder 6"/>
          <p:cNvSpPr>
            <a:spLocks noGrp="1"/>
          </p:cNvSpPr>
          <p:nvPr>
            <p:ph type="sldNum" sz="quarter" idx="12"/>
          </p:nvPr>
        </p:nvSpPr>
        <p:spPr/>
        <p:txBody>
          <a:bodyPr/>
          <a:lstStyle/>
          <a:p>
            <a:fld id="{9CD8D479-8942-46E8-A226-A4E01F7A105C}" type="slidenum">
              <a:rPr lang="en-US" smtClean="0"/>
              <a:pPr/>
              <a:t>4</a:t>
            </a:fld>
            <a:endParaRPr lang="en-US" dirty="0"/>
          </a:p>
        </p:txBody>
      </p:sp>
      <p:sp>
        <p:nvSpPr>
          <p:cNvPr id="8" name="Date Placeholder 7"/>
          <p:cNvSpPr>
            <a:spLocks noGrp="1"/>
          </p:cNvSpPr>
          <p:nvPr>
            <p:ph type="dt" sz="half" idx="10"/>
          </p:nvPr>
        </p:nvSpPr>
        <p:spPr/>
        <p:txBody>
          <a:bodyPr/>
          <a:lstStyle/>
          <a:p>
            <a:fld id="{94C81B4D-F060-418E-A958-B2BDC1A258F8}" type="datetime1">
              <a:rPr lang="en-US" smtClean="0"/>
              <a:pPr/>
              <a:t>8/8/2018</a:t>
            </a:fld>
            <a:endParaRPr lang="en-US" dirty="0"/>
          </a:p>
        </p:txBody>
      </p:sp>
      <p:sp>
        <p:nvSpPr>
          <p:cNvPr id="9" name="Footer Placeholder 8"/>
          <p:cNvSpPr>
            <a:spLocks noGrp="1"/>
          </p:cNvSpPr>
          <p:nvPr>
            <p:ph type="ftr" sz="quarter" idx="11"/>
          </p:nvPr>
        </p:nvSpPr>
        <p:spPr/>
        <p:txBody>
          <a:bodyPr/>
          <a:lstStyle/>
          <a:p>
            <a:r>
              <a:rPr lang="en-US" dirty="0"/>
              <a:t>Add a footer</a:t>
            </a:r>
          </a:p>
        </p:txBody>
      </p:sp>
    </p:spTree>
    <p:extLst>
      <p:ext uri="{BB962C8B-B14F-4D97-AF65-F5344CB8AC3E}">
        <p14:creationId xmlns:p14="http://schemas.microsoft.com/office/powerpoint/2010/main" val="2788333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Borne Illness Vs. Intoxication</a:t>
            </a:r>
            <a:endParaRPr lang="en-US" dirty="0"/>
          </a:p>
        </p:txBody>
      </p:sp>
      <p:sp>
        <p:nvSpPr>
          <p:cNvPr id="6" name="Content Placeholder 5"/>
          <p:cNvSpPr>
            <a:spLocks noGrp="1"/>
          </p:cNvSpPr>
          <p:nvPr>
            <p:ph idx="1"/>
          </p:nvPr>
        </p:nvSpPr>
        <p:spPr/>
        <p:txBody>
          <a:bodyPr/>
          <a:lstStyle/>
          <a:p>
            <a:r>
              <a:rPr lang="en-US" dirty="0" smtClean="0"/>
              <a:t>Food Borne Illness</a:t>
            </a:r>
          </a:p>
          <a:p>
            <a:pPr lvl="1"/>
            <a:r>
              <a:rPr lang="en-US" dirty="0" smtClean="0"/>
              <a:t>Pathogens cause illness</a:t>
            </a:r>
          </a:p>
          <a:p>
            <a:pPr lvl="2"/>
            <a:r>
              <a:rPr lang="en-US" dirty="0" smtClean="0"/>
              <a:t>Bacterial, parasitic or viral</a:t>
            </a:r>
          </a:p>
          <a:p>
            <a:pPr lvl="3"/>
            <a:r>
              <a:rPr lang="en-US" dirty="0" smtClean="0"/>
              <a:t>Salmonella spp., </a:t>
            </a:r>
            <a:r>
              <a:rPr lang="en-US" dirty="0" err="1" smtClean="0"/>
              <a:t>Listeria</a:t>
            </a:r>
            <a:r>
              <a:rPr lang="en-US" dirty="0" smtClean="0"/>
              <a:t> </a:t>
            </a:r>
            <a:r>
              <a:rPr lang="en-US" dirty="0" err="1" smtClean="0"/>
              <a:t>monocytogenes</a:t>
            </a:r>
            <a:endParaRPr lang="en-US" dirty="0" smtClean="0"/>
          </a:p>
          <a:p>
            <a:pPr lvl="3"/>
            <a:r>
              <a:rPr lang="en-US" dirty="0" smtClean="0"/>
              <a:t>Hepatitis A, </a:t>
            </a:r>
            <a:r>
              <a:rPr lang="en-US" dirty="0" err="1" smtClean="0"/>
              <a:t>norovirus</a:t>
            </a:r>
            <a:r>
              <a:rPr lang="en-US" dirty="0" smtClean="0"/>
              <a:t>, and rotavirus</a:t>
            </a:r>
          </a:p>
          <a:p>
            <a:r>
              <a:rPr lang="en-US" dirty="0" smtClean="0"/>
              <a:t>Food Borne Intoxication</a:t>
            </a:r>
          </a:p>
          <a:p>
            <a:pPr lvl="1"/>
            <a:r>
              <a:rPr lang="en-US" dirty="0" smtClean="0"/>
              <a:t>Toxins cause illness</a:t>
            </a:r>
          </a:p>
          <a:p>
            <a:pPr lvl="2"/>
            <a:r>
              <a:rPr lang="en-US" dirty="0" smtClean="0"/>
              <a:t>Chemical, bacterial, pesticides, plants or metals</a:t>
            </a:r>
          </a:p>
          <a:p>
            <a:pPr lvl="3"/>
            <a:r>
              <a:rPr lang="en-US" sz="2000" dirty="0" smtClean="0"/>
              <a:t>Clostridium </a:t>
            </a:r>
            <a:r>
              <a:rPr lang="en-US" sz="2000" dirty="0" err="1" smtClean="0"/>
              <a:t>botulinum</a:t>
            </a:r>
            <a:r>
              <a:rPr lang="en-US" sz="2000" dirty="0" smtClean="0"/>
              <a:t>, Staphylococcus </a:t>
            </a:r>
            <a:r>
              <a:rPr lang="en-US" sz="2000" dirty="0" err="1" smtClean="0"/>
              <a:t>aureus</a:t>
            </a:r>
            <a:endParaRPr lang="en-US" sz="2000" dirty="0" smtClean="0"/>
          </a:p>
        </p:txBody>
      </p:sp>
      <p:sp>
        <p:nvSpPr>
          <p:cNvPr id="3" name="Slide Number Placeholder 2"/>
          <p:cNvSpPr>
            <a:spLocks noGrp="1"/>
          </p:cNvSpPr>
          <p:nvPr>
            <p:ph type="sldNum" sz="quarter" idx="12"/>
          </p:nvPr>
        </p:nvSpPr>
        <p:spPr/>
        <p:txBody>
          <a:bodyPr/>
          <a:lstStyle/>
          <a:p>
            <a:fld id="{9CD8D479-8942-46E8-A226-A4E01F7A105C}" type="slidenum">
              <a:rPr lang="en-US" smtClean="0"/>
              <a:pPr/>
              <a:t>5</a:t>
            </a:fld>
            <a:endParaRPr lang="en-US"/>
          </a:p>
        </p:txBody>
      </p:sp>
      <p:sp>
        <p:nvSpPr>
          <p:cNvPr id="4" name="Date Placeholder 3"/>
          <p:cNvSpPr>
            <a:spLocks noGrp="1"/>
          </p:cNvSpPr>
          <p:nvPr>
            <p:ph type="dt" sz="half" idx="10"/>
          </p:nvPr>
        </p:nvSpPr>
        <p:spPr/>
        <p:txBody>
          <a:bodyPr/>
          <a:lstStyle/>
          <a:p>
            <a:fld id="{9386AC23-C97B-41FB-9B89-C7FE0FB631CA}" type="datetime1">
              <a:rPr lang="en-US" smtClean="0"/>
              <a:pPr/>
              <a:t>8/8/2018</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33229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illness and intoxication</a:t>
            </a:r>
            <a:endParaRPr lang="en-US" dirty="0"/>
          </a:p>
        </p:txBody>
      </p:sp>
      <p:sp>
        <p:nvSpPr>
          <p:cNvPr id="3" name="Content Placeholder 2"/>
          <p:cNvSpPr>
            <a:spLocks noGrp="1"/>
          </p:cNvSpPr>
          <p:nvPr>
            <p:ph idx="1"/>
          </p:nvPr>
        </p:nvSpPr>
        <p:spPr/>
        <p:txBody>
          <a:bodyPr/>
          <a:lstStyle/>
          <a:p>
            <a:r>
              <a:rPr lang="en-US" dirty="0" smtClean="0"/>
              <a:t>Personal hygiene</a:t>
            </a:r>
          </a:p>
          <a:p>
            <a:pPr lvl="1"/>
            <a:r>
              <a:rPr lang="en-US" dirty="0" smtClean="0"/>
              <a:t>Hand washing</a:t>
            </a:r>
          </a:p>
          <a:p>
            <a:pPr lvl="1"/>
            <a:r>
              <a:rPr lang="en-US" dirty="0" smtClean="0"/>
              <a:t>Avoiding food preparation when ill</a:t>
            </a:r>
          </a:p>
          <a:p>
            <a:pPr lvl="1"/>
            <a:endParaRPr lang="en-US" dirty="0" smtClean="0"/>
          </a:p>
          <a:p>
            <a:r>
              <a:rPr lang="en-US" dirty="0" smtClean="0"/>
              <a:t>Purchasing from reputable producers</a:t>
            </a:r>
          </a:p>
          <a:p>
            <a:pPr lvl="1"/>
            <a:r>
              <a:rPr lang="en-US" dirty="0" smtClean="0"/>
              <a:t>Know their practices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6</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illness and intoxication</a:t>
            </a:r>
            <a:endParaRPr lang="en-US" dirty="0"/>
          </a:p>
        </p:txBody>
      </p:sp>
      <p:sp>
        <p:nvSpPr>
          <p:cNvPr id="3" name="Content Placeholder 2"/>
          <p:cNvSpPr>
            <a:spLocks noGrp="1"/>
          </p:cNvSpPr>
          <p:nvPr>
            <p:ph idx="1"/>
          </p:nvPr>
        </p:nvSpPr>
        <p:spPr/>
        <p:txBody>
          <a:bodyPr/>
          <a:lstStyle/>
          <a:p>
            <a:r>
              <a:rPr lang="en-US" dirty="0" smtClean="0"/>
              <a:t>Safe thawing methods</a:t>
            </a:r>
          </a:p>
          <a:p>
            <a:pPr lvl="1"/>
            <a:r>
              <a:rPr lang="en-US" dirty="0" smtClean="0"/>
              <a:t>Refrigerator, microwave</a:t>
            </a:r>
          </a:p>
          <a:p>
            <a:r>
              <a:rPr lang="en-US" dirty="0" smtClean="0"/>
              <a:t>Temperature controlled cooking methods</a:t>
            </a:r>
          </a:p>
          <a:p>
            <a:pPr lvl="1"/>
            <a:r>
              <a:rPr lang="en-US" dirty="0" smtClean="0"/>
              <a:t>Cook to safe internal temperature</a:t>
            </a:r>
          </a:p>
          <a:p>
            <a:pPr lvl="2"/>
            <a:r>
              <a:rPr lang="en-US" dirty="0" smtClean="0"/>
              <a:t>Different for all foods</a:t>
            </a:r>
          </a:p>
          <a:p>
            <a:pPr lvl="1"/>
            <a:r>
              <a:rPr lang="en-US" dirty="0" smtClean="0"/>
              <a:t>Use calibrated and appropriate thermometer</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7</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illness and intoxication</a:t>
            </a:r>
            <a:endParaRPr lang="en-US" dirty="0"/>
          </a:p>
        </p:txBody>
      </p:sp>
      <p:sp>
        <p:nvSpPr>
          <p:cNvPr id="3" name="Content Placeholder 2"/>
          <p:cNvSpPr>
            <a:spLocks noGrp="1"/>
          </p:cNvSpPr>
          <p:nvPr>
            <p:ph idx="1"/>
          </p:nvPr>
        </p:nvSpPr>
        <p:spPr/>
        <p:txBody>
          <a:bodyPr/>
          <a:lstStyle/>
          <a:p>
            <a:r>
              <a:rPr lang="en-US" dirty="0" smtClean="0"/>
              <a:t>Correct holding methods</a:t>
            </a:r>
          </a:p>
          <a:p>
            <a:pPr lvl="1"/>
            <a:r>
              <a:rPr lang="en-US" dirty="0" smtClean="0"/>
              <a:t>41-135F for no longer than 2 hrs</a:t>
            </a:r>
          </a:p>
          <a:p>
            <a:pPr lvl="2"/>
            <a:r>
              <a:rPr lang="en-US" dirty="0" smtClean="0"/>
              <a:t>Buffet / salad bar</a:t>
            </a:r>
          </a:p>
          <a:p>
            <a:r>
              <a:rPr lang="en-US" dirty="0" smtClean="0"/>
              <a:t>Correct storing methods</a:t>
            </a:r>
          </a:p>
          <a:p>
            <a:pPr lvl="1"/>
            <a:r>
              <a:rPr lang="en-US" dirty="0" smtClean="0"/>
              <a:t>Bottom shelf, keep cold</a:t>
            </a:r>
          </a:p>
          <a:p>
            <a:pPr lvl="1"/>
            <a:r>
              <a:rPr lang="en-US" dirty="0" smtClean="0"/>
              <a:t>Prevent cross contamination</a:t>
            </a:r>
          </a:p>
          <a:p>
            <a:pPr lvl="1"/>
            <a:r>
              <a:rPr lang="en-US" dirty="0" smtClean="0"/>
              <a:t>Date and time label</a:t>
            </a:r>
          </a:p>
          <a:p>
            <a:pPr lvl="2"/>
            <a:r>
              <a:rPr lang="en-US" dirty="0" smtClean="0"/>
              <a:t>3-4 days maximum</a:t>
            </a:r>
          </a:p>
          <a:p>
            <a:pPr lvl="2"/>
            <a:r>
              <a:rPr lang="en-US" dirty="0" smtClean="0"/>
              <a:t>Freeze if keeping longer</a:t>
            </a:r>
          </a:p>
          <a:p>
            <a:pPr lvl="1">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pPr/>
              <a:t>8</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8/8/2018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Salmonella                                              (Infection)</a:t>
            </a:r>
            <a:endParaRPr lang="en-US" dirty="0"/>
          </a:p>
        </p:txBody>
      </p:sp>
      <p:sp>
        <p:nvSpPr>
          <p:cNvPr id="6" name="Content Placeholder 5"/>
          <p:cNvSpPr>
            <a:spLocks noGrp="1"/>
          </p:cNvSpPr>
          <p:nvPr>
            <p:ph idx="1"/>
          </p:nvPr>
        </p:nvSpPr>
        <p:spPr/>
        <p:txBody>
          <a:bodyPr/>
          <a:lstStyle/>
          <a:p>
            <a:r>
              <a:rPr lang="en-US" dirty="0" smtClean="0"/>
              <a:t>Salmonella </a:t>
            </a:r>
            <a:r>
              <a:rPr lang="en-US" dirty="0" err="1" smtClean="0"/>
              <a:t>enteritidis</a:t>
            </a:r>
            <a:endParaRPr lang="en-US" dirty="0" smtClean="0"/>
          </a:p>
          <a:p>
            <a:r>
              <a:rPr lang="en-US" dirty="0" smtClean="0"/>
              <a:t>Most common food infection</a:t>
            </a:r>
          </a:p>
          <a:p>
            <a:r>
              <a:rPr lang="en-US" dirty="0" smtClean="0"/>
              <a:t>Symptoms -5hrs to 3 days after consumption</a:t>
            </a:r>
          </a:p>
          <a:p>
            <a:r>
              <a:rPr lang="en-US" dirty="0" smtClean="0"/>
              <a:t>Common food sources</a:t>
            </a:r>
          </a:p>
          <a:p>
            <a:pPr lvl="1"/>
            <a:r>
              <a:rPr lang="en-US" dirty="0" smtClean="0"/>
              <a:t>Raw and undercooked foods </a:t>
            </a:r>
          </a:p>
          <a:p>
            <a:pPr lvl="2"/>
            <a:r>
              <a:rPr lang="en-US" dirty="0" smtClean="0"/>
              <a:t>Poultry, dairy, meat products, fish, shellfish and eggs. </a:t>
            </a:r>
          </a:p>
          <a:p>
            <a:pPr lvl="2"/>
            <a:r>
              <a:rPr lang="en-US" dirty="0" smtClean="0"/>
              <a:t>Perishable foods in the Danger Zone</a:t>
            </a:r>
          </a:p>
          <a:p>
            <a:pPr>
              <a:buNone/>
            </a:pPr>
            <a:endParaRPr lang="en-US" dirty="0" smtClean="0"/>
          </a:p>
          <a:p>
            <a:endParaRPr lang="en-US" dirty="0"/>
          </a:p>
        </p:txBody>
      </p:sp>
      <p:sp>
        <p:nvSpPr>
          <p:cNvPr id="2" name="Slide Number Placeholder 1"/>
          <p:cNvSpPr>
            <a:spLocks noGrp="1"/>
          </p:cNvSpPr>
          <p:nvPr>
            <p:ph type="sldNum" sz="quarter" idx="12"/>
          </p:nvPr>
        </p:nvSpPr>
        <p:spPr/>
        <p:txBody>
          <a:bodyPr/>
          <a:lstStyle/>
          <a:p>
            <a:fld id="{9CD8D479-8942-46E8-A226-A4E01F7A105C}" type="slidenum">
              <a:rPr lang="en-US" smtClean="0"/>
              <a:pPr/>
              <a:t>9</a:t>
            </a:fld>
            <a:endParaRPr lang="en-US"/>
          </a:p>
        </p:txBody>
      </p:sp>
      <p:sp>
        <p:nvSpPr>
          <p:cNvPr id="3" name="Date Placeholder 2"/>
          <p:cNvSpPr>
            <a:spLocks noGrp="1"/>
          </p:cNvSpPr>
          <p:nvPr>
            <p:ph type="dt" sz="half" idx="10"/>
          </p:nvPr>
        </p:nvSpPr>
        <p:spPr/>
        <p:txBody>
          <a:bodyPr/>
          <a:lstStyle/>
          <a:p>
            <a:fld id="{C81B9673-AC7F-4F1F-84E4-F0E5EAAE106D}" type="datetime1">
              <a:rPr lang="en-US" smtClean="0"/>
              <a:pPr/>
              <a:t>8/8/2018</a:t>
            </a:fld>
            <a:endParaRPr lang="en-US" dirty="0"/>
          </a:p>
        </p:txBody>
      </p:sp>
      <p:sp>
        <p:nvSpPr>
          <p:cNvPr id="4" name="Footer Placeholder 3"/>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0906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Nature ecology education photo presentation</Template>
  <TotalTime>4705</TotalTime>
  <Words>814</Words>
  <Application>Microsoft Office PowerPoint</Application>
  <PresentationFormat>Widescreen</PresentationFormat>
  <Paragraphs>179</Paragraphs>
  <Slides>17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Ecology 16x9</vt:lpstr>
      <vt:lpstr>Food Borne Illness</vt:lpstr>
      <vt:lpstr>Journal Entry</vt:lpstr>
      <vt:lpstr>Food Borne Illness News Brief</vt:lpstr>
      <vt:lpstr>FAT TOM</vt:lpstr>
      <vt:lpstr>Food Borne Illness Vs. Intoxication</vt:lpstr>
      <vt:lpstr>Preventing illness and intoxication</vt:lpstr>
      <vt:lpstr>Preventing illness and intoxication</vt:lpstr>
      <vt:lpstr>Preventing illness and intoxication</vt:lpstr>
      <vt:lpstr>Salmonella                                              (Infection)</vt:lpstr>
      <vt:lpstr>E. coli                                                        (Infection)</vt:lpstr>
      <vt:lpstr>Listeria                                                     (Infection)</vt:lpstr>
      <vt:lpstr>C. Perfringens     (Intoxication)</vt:lpstr>
      <vt:lpstr>Staph      (Intoxication)</vt:lpstr>
      <vt:lpstr>Botulism     (intoxication)</vt:lpstr>
      <vt:lpstr>Parasitic infections</vt:lpstr>
      <vt:lpstr>Trichinosis                                         (Parasite - illness) </vt:lpstr>
      <vt:lpstr>Add a Slide Title - 5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Kayla temp</dc:creator>
  <cp:lastModifiedBy>Kayla temp</cp:lastModifiedBy>
  <cp:revision>28</cp:revision>
  <dcterms:created xsi:type="dcterms:W3CDTF">2018-01-08T02:40:37Z</dcterms:created>
  <dcterms:modified xsi:type="dcterms:W3CDTF">2018-08-08T17:40:55Z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